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94" r:id="rId2"/>
    <p:sldId id="262" r:id="rId3"/>
    <p:sldId id="289" r:id="rId4"/>
    <p:sldId id="280" r:id="rId5"/>
    <p:sldId id="283" r:id="rId6"/>
    <p:sldId id="278" r:id="rId7"/>
    <p:sldId id="287" r:id="rId8"/>
    <p:sldId id="288" r:id="rId9"/>
    <p:sldId id="290" r:id="rId10"/>
    <p:sldId id="284" r:id="rId11"/>
    <p:sldId id="296" r:id="rId12"/>
    <p:sldId id="317" r:id="rId13"/>
    <p:sldId id="319" r:id="rId14"/>
    <p:sldId id="308" r:id="rId15"/>
    <p:sldId id="292" r:id="rId16"/>
    <p:sldId id="293" r:id="rId17"/>
    <p:sldId id="306" r:id="rId18"/>
    <p:sldId id="322" r:id="rId19"/>
    <p:sldId id="316" r:id="rId20"/>
    <p:sldId id="266" r:id="rId21"/>
    <p:sldId id="320" r:id="rId22"/>
    <p:sldId id="332" r:id="rId23"/>
    <p:sldId id="323" r:id="rId24"/>
    <p:sldId id="312" r:id="rId25"/>
    <p:sldId id="326" r:id="rId26"/>
    <p:sldId id="327" r:id="rId27"/>
    <p:sldId id="321" r:id="rId28"/>
    <p:sldId id="328" r:id="rId29"/>
    <p:sldId id="331" r:id="rId30"/>
    <p:sldId id="305" r:id="rId31"/>
    <p:sldId id="269" r:id="rId32"/>
    <p:sldId id="329" r:id="rId33"/>
    <p:sldId id="330" r:id="rId34"/>
    <p:sldId id="299" r:id="rId35"/>
    <p:sldId id="302" r:id="rId36"/>
    <p:sldId id="303" r:id="rId37"/>
    <p:sldId id="304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леч Светлана Георгиевна" initials="БСГ" lastIdx="0" clrIdx="0">
    <p:extLst>
      <p:ext uri="{19B8F6BF-5375-455C-9EA6-DF929625EA0E}">
        <p15:presenceInfo xmlns:p15="http://schemas.microsoft.com/office/powerpoint/2012/main" userId="S-1-5-21-527237240-1644491937-1801674531-2213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6357BC-7F6E-46FD-A992-CFE150D5B693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9E8BF-D4C0-44BA-8F4A-2B7202F1887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9852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9E8BF-D4C0-44BA-8F4A-2B7202F1887A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7389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9E8BF-D4C0-44BA-8F4A-2B7202F1887A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9705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9E8BF-D4C0-44BA-8F4A-2B7202F1887A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2689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9E8BF-D4C0-44BA-8F4A-2B7202F1887A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6759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9E8BF-D4C0-44BA-8F4A-2B7202F1887A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1577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83F469-13B7-46EC-A9C6-EC30C0AF6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38BBD7-E221-48F9-88DA-1329B4B1E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D68C4C-657F-4C26-90C8-89F7745E0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2B518-4A13-4419-B9F9-7EBE072C27C9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680531-D1CA-4F49-A63B-8E740959B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FCDC5-9B90-4A9B-96C0-63F4AE1C2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CB1B-77F9-45F1-AF53-F20DFF25610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1906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A4BAE8-C694-4CA9-9C81-6D729F655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4E2CD2-331A-4AED-9F2C-A9212EB6B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275E9-8B0C-4F7D-AB1D-4C3899F08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2B518-4A13-4419-B9F9-7EBE072C27C9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8CFDD4-4BFC-47CA-99BA-752B3010D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FD1264-3F15-40BF-B394-AB18B6C47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CB1B-77F9-45F1-AF53-F20DFF25610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2172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6161B22-D2B0-4DE0-B970-2676B9A24A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1B5F31-146A-4384-894E-7A67466B9A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7CDE2B-3EA9-491E-ADD1-4320AE55C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2B518-4A13-4419-B9F9-7EBE072C27C9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C9EE0B-D545-4BE8-A157-128743FDC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A62E7C-C196-4DC0-A4EF-5C35819DF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CB1B-77F9-45F1-AF53-F20DFF25610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9569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BEE00F-A60D-4CE5-8CDF-3F8FFD14B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4E375F-2BAC-4F2C-ABCC-E9DA6276C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18B925-F0C0-44FE-AABB-1D453F9E1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2B518-4A13-4419-B9F9-7EBE072C27C9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97AD21-39D7-44B1-9CDF-A24F8C0C5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5B4AC6-047D-439D-B0A4-1CB45CD6C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CB1B-77F9-45F1-AF53-F20DFF25610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9070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F0FBF-C349-44E0-994A-3D957B3DA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C458C3-FE7E-4DFF-8EBD-751B765E7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58164F-20E6-40A4-B2DA-D9B370E5B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2B518-4A13-4419-B9F9-7EBE072C27C9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0D4311-B93F-482F-8336-364A1D6CA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0AA893-A54A-4766-9023-A30465709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CB1B-77F9-45F1-AF53-F20DFF25610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158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748DC-167D-4577-BDD4-B4A86B4B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D179E9-EE67-4CD7-86F8-AD1EF98749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5C78A9-F113-43CE-A98E-4F4B63FEC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358532-E40C-42C2-AFEA-045B98ADE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2B518-4A13-4419-B9F9-7EBE072C27C9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2EE524-AD39-47BD-A400-629CFB78D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D7733B-FFA2-4F26-BF08-DE743456B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CB1B-77F9-45F1-AF53-F20DFF25610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5513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52481-A403-4E54-89ED-DD2CD53D5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0937E5-B042-4A1A-BE6F-66649616A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E7E24F-0176-4059-B364-12B96A89C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98DBBB-DC5C-42EE-9768-CBC447339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0AE9061-E966-4940-B7A4-D43AEEA66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0F2B38-7EA3-409D-8016-CA574C866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2B518-4A13-4419-B9F9-7EBE072C27C9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E69C057-E440-4407-B850-BC2B0F154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D8693BD-8E4B-4768-B66A-7B1861A60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CB1B-77F9-45F1-AF53-F20DFF25610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1552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14658-2CD8-4EE1-A435-761A45822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92D790F-DB79-4BBC-AAA5-5345A79BE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2B518-4A13-4419-B9F9-7EBE072C27C9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20A94BC-2CE0-4DA5-9F69-4E1045BB3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5C005D5-6C04-4CEC-9C19-C4FCBCFFD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CB1B-77F9-45F1-AF53-F20DFF25610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7831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F08DE12-26E0-42C0-B146-D5F967B96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2B518-4A13-4419-B9F9-7EBE072C27C9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F1D22B8-04A6-4AC2-99B4-949B7B777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72F0E9-BB5F-4126-87EF-F4D813778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CB1B-77F9-45F1-AF53-F20DFF25610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3372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5E240A-0EB8-444F-829A-029774505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56CC3A-35EC-4CD2-A292-CC1D31D78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500C8C-EF5A-4B75-AC74-DD85E66C6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E079C3-9ADE-4AFC-BAC4-DC00D8131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2B518-4A13-4419-B9F9-7EBE072C27C9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218435-DF50-4FAB-9A58-0576AD6E1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F80E39-3163-4C6C-9E24-369719F47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CB1B-77F9-45F1-AF53-F20DFF25610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8209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48D774-7121-431A-827E-164D506D6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9E401BE-258F-444D-A1C8-748DD72CB9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6ED2FC-093E-42F9-BCE5-A07F8183D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8C7A7A-8E44-4AC1-9CAC-7853FE2BB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2B518-4A13-4419-B9F9-7EBE072C27C9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559593-2E93-4816-8C71-87BA46A1A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AAEB78-8F41-46BE-BD57-D98E98565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CB1B-77F9-45F1-AF53-F20DFF25610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7316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CEC57D-6E78-450C-994B-6D80CEB2D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52D9D4-0A76-476A-9983-9EC81916A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506182-7C5E-42A0-AD10-7F1ACB8879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2B518-4A13-4419-B9F9-7EBE072C27C9}" type="datetimeFigureOut">
              <a:rPr lang="ru-RU" smtClean="0"/>
              <a:t>02.02.2024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F441B0-31D1-46E1-99C4-FA4D27866D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41EF7B-CCA6-449D-979C-6D951F52B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BCB1B-77F9-45F1-AF53-F20DFF25610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1148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microsoft.com/office/2007/relationships/hdphoto" Target="../media/hdphoto5.wdp"/><Relationship Id="rId4" Type="http://schemas.openxmlformats.org/officeDocument/2006/relationships/image" Target="../media/image69.png"/><Relationship Id="rId9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766FC7-FA47-4B1D-BA5F-B0B78BD5A9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6674" y="0"/>
            <a:ext cx="12258674" cy="3509963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ru-RU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Монтаж домокомплектов </a:t>
            </a:r>
            <a:endParaRPr lang="ru-RU" sz="8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E6DAF3-1CCA-424E-8C27-D19542C91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6674" y="3509964"/>
            <a:ext cx="12258674" cy="3348036"/>
          </a:xfrm>
          <a:solidFill>
            <a:schemeClr val="accent2"/>
          </a:solidFill>
        </p:spPr>
        <p:txBody>
          <a:bodyPr/>
          <a:lstStyle/>
          <a:p>
            <a:r>
              <a:rPr lang="ru-RU" sz="4000" b="1" dirty="0">
                <a:solidFill>
                  <a:schemeClr val="bg1"/>
                </a:solidFill>
              </a:rPr>
              <a:t>Типовое частное домостроение</a:t>
            </a:r>
          </a:p>
          <a:p>
            <a:r>
              <a:rPr lang="ru-RU" sz="4000" b="1" dirty="0">
                <a:solidFill>
                  <a:schemeClr val="bg1"/>
                </a:solidFill>
              </a:rPr>
              <a:t>от ДСК «Приморье»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218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726E9-1219-470D-B87D-D5007BD1B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21" y="127222"/>
            <a:ext cx="11847443" cy="81103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2"/>
                </a:solidFill>
                <a:latin typeface="+mn-lt"/>
              </a:rPr>
              <a:t>Устройство растворной постели</a:t>
            </a:r>
          </a:p>
        </p:txBody>
      </p:sp>
      <p:sp>
        <p:nvSpPr>
          <p:cNvPr id="20" name="Объект 19">
            <a:extLst>
              <a:ext uri="{FF2B5EF4-FFF2-40B4-BE49-F238E27FC236}">
                <a16:creationId xmlns:a16="http://schemas.microsoft.com/office/drawing/2014/main" id="{7E938F65-5959-4630-BDBD-2C046B3CA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221" y="938254"/>
            <a:ext cx="11937558" cy="5792524"/>
          </a:xfrm>
        </p:spPr>
        <p:txBody>
          <a:bodyPr/>
          <a:lstStyle/>
          <a:p>
            <a:pPr marL="0" lvl="0" indent="0">
              <a:buNone/>
            </a:pPr>
            <a:r>
              <a:rPr lang="ru-RU" dirty="0">
                <a:solidFill>
                  <a:prstClr val="black"/>
                </a:solidFill>
              </a:rPr>
              <a:t>                    </a:t>
            </a:r>
            <a:r>
              <a:rPr lang="ru-RU" dirty="0"/>
              <a:t>                                                                                                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CA1359A-C215-4C64-87BE-2B8AD5231753}"/>
              </a:ext>
            </a:extLst>
          </p:cNvPr>
          <p:cNvSpPr/>
          <p:nvPr/>
        </p:nvSpPr>
        <p:spPr>
          <a:xfrm>
            <a:off x="127221" y="938254"/>
            <a:ext cx="11937558" cy="4043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cs typeface="Arial" panose="020B0604020202020204" pitchFamily="34" charset="0"/>
              </a:rPr>
              <a:t>Растворная постель </a:t>
            </a:r>
            <a:r>
              <a:rPr lang="ru-RU" dirty="0">
                <a:cs typeface="Arial" panose="020B0604020202020204" pitchFamily="34" charset="0"/>
              </a:rPr>
              <a:t>под монтируемые сборные элементы выполняется </a:t>
            </a:r>
            <a:r>
              <a:rPr lang="ru-RU" b="1" dirty="0">
                <a:cs typeface="Arial" panose="020B0604020202020204" pitchFamily="34" charset="0"/>
              </a:rPr>
              <a:t>по маякам</a:t>
            </a:r>
            <a:r>
              <a:rPr lang="ru-RU" dirty="0">
                <a:cs typeface="Arial" panose="020B0604020202020204" pitchFamily="34" charset="0"/>
              </a:rPr>
              <a:t>. Поверхность растворной постели должна </a:t>
            </a:r>
            <a:r>
              <a:rPr lang="ru-RU" b="1" dirty="0">
                <a:cs typeface="Arial" panose="020B0604020202020204" pitchFamily="34" charset="0"/>
              </a:rPr>
              <a:t>на 5 мм превышать высоту маяка</a:t>
            </a:r>
            <a:r>
              <a:rPr lang="ru-RU" dirty="0">
                <a:cs typeface="Arial" panose="020B0604020202020204" pitchFamily="34" charset="0"/>
              </a:rPr>
              <a:t>. </a:t>
            </a:r>
          </a:p>
          <a:p>
            <a:endParaRPr lang="ru-RU" dirty="0">
              <a:cs typeface="Arial" panose="020B0604020202020204" pitchFamily="34" charset="0"/>
            </a:endParaRPr>
          </a:p>
          <a:p>
            <a:pPr lvl="0"/>
            <a:r>
              <a:rPr lang="ru-RU" dirty="0">
                <a:solidFill>
                  <a:prstClr val="black"/>
                </a:solidFill>
              </a:rPr>
              <a:t>Растворная постель укладывается на опорные поверхности </a:t>
            </a:r>
            <a:r>
              <a:rPr lang="ru-RU" b="1" dirty="0">
                <a:solidFill>
                  <a:prstClr val="black"/>
                </a:solidFill>
              </a:rPr>
              <a:t>сплошным слоем</a:t>
            </a:r>
            <a:r>
              <a:rPr lang="ru-RU" dirty="0">
                <a:solidFill>
                  <a:prstClr val="black"/>
                </a:solidFill>
              </a:rPr>
              <a:t>, без разрывов и уплотняется в горизонтальных стыках под нагрузкой от устанавливаемых элементов. </a:t>
            </a:r>
            <a:r>
              <a:rPr lang="ru-RU" b="1" dirty="0">
                <a:solidFill>
                  <a:prstClr val="black"/>
                </a:solidFill>
              </a:rPr>
              <a:t>Запрещается</a:t>
            </a:r>
            <a:r>
              <a:rPr lang="ru-RU" dirty="0">
                <a:solidFill>
                  <a:prstClr val="black"/>
                </a:solidFill>
              </a:rPr>
              <a:t> укладывать в швы, а также устанавливать сборные элементы на раствор, </a:t>
            </a:r>
            <a:r>
              <a:rPr lang="ru-RU" b="1" dirty="0">
                <a:solidFill>
                  <a:prstClr val="black"/>
                </a:solidFill>
              </a:rPr>
              <a:t>затвердевший или начавший схватываться.</a:t>
            </a:r>
          </a:p>
          <a:p>
            <a:pPr lvl="0"/>
            <a:endParaRPr lang="ru-RU" b="1" dirty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dirty="0">
                <a:solidFill>
                  <a:prstClr val="black"/>
                </a:solidFill>
              </a:rPr>
              <a:t>Работы по возведению </a:t>
            </a:r>
            <a:r>
              <a:rPr lang="ru-RU" b="1" dirty="0">
                <a:solidFill>
                  <a:prstClr val="black"/>
                </a:solidFill>
              </a:rPr>
              <a:t>стеновых панелей </a:t>
            </a:r>
            <a:r>
              <a:rPr lang="ru-RU" dirty="0">
                <a:solidFill>
                  <a:prstClr val="black"/>
                </a:solidFill>
              </a:rPr>
              <a:t>и </a:t>
            </a:r>
            <a:r>
              <a:rPr lang="ru-RU" b="1" dirty="0">
                <a:solidFill>
                  <a:prstClr val="black"/>
                </a:solidFill>
              </a:rPr>
              <a:t>плит перекрытия следует вести на пластичном растворе </a:t>
            </a:r>
            <a:r>
              <a:rPr lang="ru-RU" dirty="0">
                <a:solidFill>
                  <a:prstClr val="black"/>
                </a:solidFill>
              </a:rPr>
              <a:t>марки, указанной в проектной документации. Разрешается </a:t>
            </a:r>
            <a:r>
              <a:rPr lang="ru-RU" b="1" dirty="0">
                <a:solidFill>
                  <a:prstClr val="black"/>
                </a:solidFill>
              </a:rPr>
              <a:t>использовать</a:t>
            </a:r>
            <a:r>
              <a:rPr lang="ru-RU" dirty="0">
                <a:solidFill>
                  <a:prstClr val="black"/>
                </a:solidFill>
              </a:rPr>
              <a:t> только </a:t>
            </a:r>
            <a:r>
              <a:rPr lang="ru-RU" sz="2000" b="1" dirty="0">
                <a:solidFill>
                  <a:srgbClr val="FF0000"/>
                </a:solidFill>
              </a:rPr>
              <a:t>свежеприготовленный раствор</a:t>
            </a:r>
            <a:r>
              <a:rPr lang="ru-RU" sz="2000" b="1" dirty="0">
                <a:solidFill>
                  <a:prstClr val="black"/>
                </a:solidFill>
              </a:rPr>
              <a:t>. </a:t>
            </a:r>
            <a:r>
              <a:rPr lang="ru-RU" dirty="0">
                <a:solidFill>
                  <a:prstClr val="black"/>
                </a:solidFill>
              </a:rPr>
              <a:t>Применение раствора </a:t>
            </a:r>
            <a:r>
              <a:rPr lang="ru-RU" b="1" dirty="0">
                <a:solidFill>
                  <a:prstClr val="black"/>
                </a:solidFill>
              </a:rPr>
              <a:t>процесс схватывания которого уже начался</a:t>
            </a:r>
            <a:r>
              <a:rPr lang="ru-RU" dirty="0">
                <a:solidFill>
                  <a:prstClr val="black"/>
                </a:solidFill>
              </a:rPr>
              <a:t>, а так же </a:t>
            </a:r>
            <a:r>
              <a:rPr lang="ru-RU" b="1" dirty="0">
                <a:solidFill>
                  <a:prstClr val="black"/>
                </a:solidFill>
              </a:rPr>
              <a:t>восстановление пластичности раствора путем добавления воды, </a:t>
            </a:r>
            <a:r>
              <a:rPr lang="ru-RU" sz="2000" b="1" dirty="0">
                <a:solidFill>
                  <a:srgbClr val="FF0000"/>
                </a:solidFill>
              </a:rPr>
              <a:t>не разрешается.</a:t>
            </a: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endParaRPr lang="ru-RU" dirty="0">
              <a:cs typeface="Arial" panose="020B0604020202020204" pitchFamily="34" charset="0"/>
            </a:endParaRPr>
          </a:p>
          <a:p>
            <a:endParaRPr lang="ru-RU" dirty="0"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8BEFBC-6D14-4D7F-BC1D-5FC25A893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96" y="4201242"/>
            <a:ext cx="2504662" cy="25359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6A59F7-6C66-4CDD-8C2A-BC694661A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641" y="4201242"/>
            <a:ext cx="2569309" cy="2529536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DB88AE-9699-4E77-9AE9-D9C3A458D3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869" t="-2542" r="-6952" b="2542"/>
          <a:stretch/>
        </p:blipFill>
        <p:spPr>
          <a:xfrm>
            <a:off x="5708523" y="4108983"/>
            <a:ext cx="3671520" cy="25930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3465CC-80A1-494C-BC79-0A10E7E52A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0043" y="4126728"/>
            <a:ext cx="2557535" cy="255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59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5B23C5-E09D-4701-BBEA-73963888C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64" y="166687"/>
            <a:ext cx="11624807" cy="127249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/>
                </a:solidFill>
                <a:latin typeface="+mn-lt"/>
              </a:rPr>
              <a:t>Узел опирания наружной стеновой НС панели на фундаментную плиту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9C5172-DE98-4474-8FFF-95030683054A}"/>
              </a:ext>
            </a:extLst>
          </p:cNvPr>
          <p:cNvSpPr txBox="1"/>
          <p:nvPr/>
        </p:nvSpPr>
        <p:spPr>
          <a:xfrm>
            <a:off x="7882832" y="1216550"/>
            <a:ext cx="3840480" cy="5683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Акцентируем особое внимание на данном узле.</a:t>
            </a:r>
          </a:p>
          <a:p>
            <a:endParaRPr lang="ru-RU" dirty="0"/>
          </a:p>
          <a:p>
            <a:r>
              <a:rPr lang="ru-RU" dirty="0"/>
              <a:t> Из которого видно, что </a:t>
            </a:r>
            <a:r>
              <a:rPr lang="ru-RU" b="1" dirty="0"/>
              <a:t>плита НС не полностью опирается на фундаментную плиту, а только внутренний, несущий слой и частично утеплитель </a:t>
            </a:r>
            <a:r>
              <a:rPr lang="ru-RU" dirty="0"/>
              <a:t>(техно-сэндвич бетон).</a:t>
            </a:r>
          </a:p>
          <a:p>
            <a:endParaRPr lang="ru-RU" dirty="0"/>
          </a:p>
          <a:p>
            <a:r>
              <a:rPr lang="ru-RU" dirty="0"/>
              <a:t> </a:t>
            </a:r>
            <a:r>
              <a:rPr lang="ru-RU" b="1" dirty="0"/>
              <a:t>Опорная зона НС - 180 мм </a:t>
            </a:r>
            <a:r>
              <a:rPr lang="ru-RU" dirty="0"/>
              <a:t>от общей толщины плиты 300 мм опирается на фундаментную плиту.</a:t>
            </a:r>
          </a:p>
          <a:p>
            <a:endParaRPr lang="ru-RU" dirty="0"/>
          </a:p>
          <a:p>
            <a:r>
              <a:rPr lang="ru-RU" b="1" dirty="0"/>
              <a:t>Наружный слой бетона НС и частично утеплитель – не несущие</a:t>
            </a:r>
            <a:r>
              <a:rPr lang="ru-RU" dirty="0"/>
              <a:t>, они висят в воздухе, не на что не опираются и составляют оставшиеся </a:t>
            </a:r>
            <a:r>
              <a:rPr lang="ru-RU" b="1" dirty="0"/>
              <a:t>120</a:t>
            </a:r>
            <a:r>
              <a:rPr lang="ru-RU" dirty="0"/>
              <a:t> </a:t>
            </a:r>
            <a:r>
              <a:rPr lang="ru-RU" b="1" dirty="0"/>
              <a:t>мм от 300.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3290D0-5086-48CF-A408-51150DBB6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821" y="1541165"/>
            <a:ext cx="2008358" cy="2248245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9150129B-A21B-4276-B644-437205120E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172" b="620"/>
          <a:stretch/>
        </p:blipFill>
        <p:spPr>
          <a:xfrm>
            <a:off x="320181" y="1410047"/>
            <a:ext cx="3580733" cy="403790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B08865-E824-4ABD-8E7A-23BDD269FB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84"/>
          <a:stretch/>
        </p:blipFill>
        <p:spPr>
          <a:xfrm>
            <a:off x="5131705" y="4281678"/>
            <a:ext cx="1968474" cy="2332549"/>
          </a:xfrm>
          <a:prstGeom prst="rect">
            <a:avLst/>
          </a:prstGeom>
        </p:spPr>
      </p:pic>
      <p:sp>
        <p:nvSpPr>
          <p:cNvPr id="4" name="Выноска: линия без границы 3">
            <a:extLst>
              <a:ext uri="{FF2B5EF4-FFF2-40B4-BE49-F238E27FC236}">
                <a16:creationId xmlns:a16="http://schemas.microsoft.com/office/drawing/2014/main" id="{F47A2130-542A-4D6D-9683-5E237D59B76F}"/>
              </a:ext>
            </a:extLst>
          </p:cNvPr>
          <p:cNvSpPr/>
          <p:nvPr/>
        </p:nvSpPr>
        <p:spPr>
          <a:xfrm>
            <a:off x="5131705" y="1048897"/>
            <a:ext cx="1857492" cy="361151"/>
          </a:xfrm>
          <a:prstGeom prst="callout1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F414ED-067F-4411-BAD3-9278F3116ACA}"/>
              </a:ext>
            </a:extLst>
          </p:cNvPr>
          <p:cNvSpPr txBox="1"/>
          <p:nvPr/>
        </p:nvSpPr>
        <p:spPr>
          <a:xfrm>
            <a:off x="5390648" y="1115203"/>
            <a:ext cx="170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Правильно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6EDF8E-025C-4061-83CF-8CD09D4EC522}"/>
              </a:ext>
            </a:extLst>
          </p:cNvPr>
          <p:cNvSpPr txBox="1"/>
          <p:nvPr/>
        </p:nvSpPr>
        <p:spPr>
          <a:xfrm>
            <a:off x="5279664" y="3891390"/>
            <a:ext cx="170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Не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правильно</a:t>
            </a:r>
          </a:p>
        </p:txBody>
      </p:sp>
    </p:spTree>
    <p:extLst>
      <p:ext uri="{BB962C8B-B14F-4D97-AF65-F5344CB8AC3E}">
        <p14:creationId xmlns:p14="http://schemas.microsoft.com/office/powerpoint/2010/main" val="673984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27865-26EE-463E-BC46-A5F5BDD3A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" y="206734"/>
            <a:ext cx="11783833" cy="922351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+mn-lt"/>
              </a:rPr>
              <a:t>3. Монтаж наружных стен (НС)</a:t>
            </a:r>
            <a:endParaRPr lang="ru-RU" sz="4000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14EEB9-6D84-4125-A21C-847263E71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084" y="1296063"/>
            <a:ext cx="7039554" cy="5008120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Конструктивная система здания требует выполнять </a:t>
            </a:r>
            <a:r>
              <a:rPr lang="ru-RU" b="1" dirty="0"/>
              <a:t>монтаж с высокой точностью </a:t>
            </a:r>
            <a:r>
              <a:rPr lang="ru-RU" dirty="0"/>
              <a:t>с целью обеспечения требуемых проектом </a:t>
            </a:r>
            <a:r>
              <a:rPr lang="ru-RU" b="1" dirty="0"/>
              <a:t>величины</a:t>
            </a:r>
            <a:r>
              <a:rPr lang="ru-RU" dirty="0"/>
              <a:t> </a:t>
            </a:r>
            <a:r>
              <a:rPr lang="ru-RU" b="1" dirty="0"/>
              <a:t>зазора между сборными конструкциями и глубины опирания сборных плит перекрытия на несущие стены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Монтаж рекомендуется ввести </a:t>
            </a:r>
            <a:r>
              <a:rPr lang="ru-RU" b="1" dirty="0"/>
              <a:t>«от угла» </a:t>
            </a:r>
            <a:r>
              <a:rPr lang="ru-RU" dirty="0"/>
              <a:t>с применением струбцин и иных монтажных приспособлений.  </a:t>
            </a:r>
          </a:p>
          <a:p>
            <a:pPr marL="0" indent="0">
              <a:buNone/>
            </a:pPr>
            <a:endParaRPr lang="ru-RU" b="1" dirty="0"/>
          </a:p>
          <a:p>
            <a:r>
              <a:rPr lang="ru-RU" b="1" dirty="0"/>
              <a:t>Технологическая последовательность </a:t>
            </a:r>
            <a:r>
              <a:rPr lang="ru-RU" dirty="0"/>
              <a:t>монтажа конструкций обеспечивает создание </a:t>
            </a:r>
            <a:r>
              <a:rPr lang="ru-RU" b="1" dirty="0"/>
              <a:t>пространственно-устойчивых узлов </a:t>
            </a:r>
            <a:r>
              <a:rPr lang="ru-RU" dirty="0"/>
              <a:t>за счет изначальной установки наружных стеновых панелей и внутренних поперечных несущих стеновых панелей </a:t>
            </a:r>
            <a:r>
              <a:rPr lang="ru-RU" b="1" dirty="0"/>
              <a:t>для создания связевой ячейки жесткости.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E692EB-0C1E-4420-9218-621EF4B64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128" y="1296063"/>
            <a:ext cx="4365347" cy="410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57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C3813-AFA3-4712-948E-D63BC3A3E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18" y="103368"/>
            <a:ext cx="11934908" cy="890546"/>
          </a:xfrm>
        </p:spPr>
        <p:txBody>
          <a:bodyPr/>
          <a:lstStyle/>
          <a:p>
            <a:r>
              <a:rPr lang="ru-RU" b="1" dirty="0">
                <a:latin typeface="+mn-lt"/>
              </a:rPr>
              <a:t>Монтаж наружных стен (продолжение)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B885CD-4B02-4C57-9FE7-4305A2CBC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75" y="993914"/>
            <a:ext cx="11709620" cy="3625795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Монтажники устанавливают </a:t>
            </a:r>
            <a:r>
              <a:rPr lang="ru-RU" b="1" dirty="0"/>
              <a:t>панель</a:t>
            </a:r>
            <a:r>
              <a:rPr lang="ru-RU" dirty="0"/>
              <a:t> </a:t>
            </a:r>
            <a:r>
              <a:rPr lang="ru-RU" b="1" dirty="0"/>
              <a:t>на свежеуложенном цементном растворе</a:t>
            </a:r>
            <a:r>
              <a:rPr lang="ru-RU" dirty="0"/>
              <a:t> по заранее выверенным маякам и контрольным рискам.</a:t>
            </a:r>
          </a:p>
          <a:p>
            <a:r>
              <a:rPr lang="ru-RU" b="1" dirty="0"/>
              <a:t>Установка</a:t>
            </a:r>
            <a:r>
              <a:rPr lang="ru-RU" dirty="0"/>
              <a:t> панели </a:t>
            </a:r>
            <a:r>
              <a:rPr lang="ru-RU" b="1" dirty="0"/>
              <a:t>в плане </a:t>
            </a:r>
            <a:r>
              <a:rPr lang="ru-RU" dirty="0"/>
              <a:t>осуществляется </a:t>
            </a:r>
            <a:r>
              <a:rPr lang="ru-RU" b="1" dirty="0"/>
              <a:t>путем совмещения нижних граней боковых поверхностей с установочными рисками</a:t>
            </a:r>
            <a:r>
              <a:rPr lang="ru-RU" dirty="0"/>
              <a:t>, нанесенными на фундаментную плиту при геодезической разбивке.</a:t>
            </a:r>
          </a:p>
          <a:p>
            <a:r>
              <a:rPr lang="ru-RU" dirty="0"/>
              <a:t>Далее монтажник устанавливает </a:t>
            </a:r>
            <a:r>
              <a:rPr lang="ru-RU" b="1" dirty="0"/>
              <a:t>утеплитель на торце смежной наружной стены на гвозди </a:t>
            </a:r>
            <a:r>
              <a:rPr lang="ru-RU" dirty="0"/>
              <a:t>(возможно применение специальных пластиковых зонтов для гвоздей для защиты от срыва утеплителя при монтаже). </a:t>
            </a:r>
          </a:p>
          <a:p>
            <a:r>
              <a:rPr lang="ru-RU" dirty="0"/>
              <a:t> </a:t>
            </a:r>
            <a:r>
              <a:rPr lang="ru-RU" b="1" dirty="0"/>
              <a:t>Рихтовка панели </a:t>
            </a:r>
            <a:r>
              <a:rPr lang="ru-RU" dirty="0"/>
              <a:t>производится монтажниками </a:t>
            </a:r>
            <a:r>
              <a:rPr lang="ru-RU" b="1" dirty="0"/>
              <a:t>с помощью ломиков. </a:t>
            </a:r>
          </a:p>
          <a:p>
            <a:r>
              <a:rPr lang="ru-RU" dirty="0"/>
              <a:t>Не ослабляя натяжения стропов, монтажники при помощи монтажных ломов, </a:t>
            </a:r>
            <a:r>
              <a:rPr lang="ru-RU" b="1" dirty="0"/>
              <a:t>перемещают панель </a:t>
            </a:r>
            <a:r>
              <a:rPr lang="ru-RU" dirty="0"/>
              <a:t>в продольном направлении </a:t>
            </a:r>
            <a:r>
              <a:rPr lang="ru-RU" b="1" dirty="0"/>
              <a:t>для обеспечения проектного размера вертикального шва.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CA92F7-B1C9-45F9-BB46-5F82401AB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94" y="4439120"/>
            <a:ext cx="2226308" cy="21935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C2BCFB-FE7E-4A70-BE2A-DC518A898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022" y="4439119"/>
            <a:ext cx="1624447" cy="22046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9C7973-E3B7-4C94-93B3-BAF12889B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718" y="4376817"/>
            <a:ext cx="1689069" cy="22558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97ECB8-EBF0-43B2-98B9-D6DE919B9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9036" y="4439119"/>
            <a:ext cx="1689070" cy="219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45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DA136E-56D9-430D-B7B5-F250E9A97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18" y="119271"/>
            <a:ext cx="11855394" cy="71523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ED7D31"/>
                </a:solidFill>
                <a:latin typeface="Calibri" panose="020F0502020204030204"/>
              </a:rPr>
              <a:t>Узел устройства рулонной теплоизоляции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AE9CC31-CF6D-4D57-B5BD-377F241CC6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895" t="22247" r="596" b="991"/>
          <a:stretch/>
        </p:blipFill>
        <p:spPr>
          <a:xfrm>
            <a:off x="111318" y="1173813"/>
            <a:ext cx="3263092" cy="2804409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1583E152-9BDE-4B45-8ED9-028CB0503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9956" y="1054955"/>
            <a:ext cx="7536755" cy="2300803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Между </a:t>
            </a:r>
            <a:r>
              <a:rPr lang="ru-RU" b="1" dirty="0"/>
              <a:t>смежными плитами НС </a:t>
            </a:r>
            <a:r>
              <a:rPr lang="ru-RU" dirty="0"/>
              <a:t>устраивается </a:t>
            </a:r>
            <a:r>
              <a:rPr lang="ru-RU" b="1" dirty="0"/>
              <a:t>вертикальный стык</a:t>
            </a:r>
            <a:r>
              <a:rPr lang="ru-RU" dirty="0"/>
              <a:t>: по вертикальному торцу, на всю высоту панели крепится рулонная теплоизоляция гвоздями к среднему слою наружных стен из мин. ваты (техносэндвич бетона).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26BC32-3977-46B4-A9FE-C7BD3BCF9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219" y="3760513"/>
            <a:ext cx="2135212" cy="27916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2DD1C6-3E79-4BDE-8BC3-CB6CAC177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4895" y="3766173"/>
            <a:ext cx="2431816" cy="2730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C510BC-44C2-48CF-BD9E-87515C2D4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030" y="3775903"/>
            <a:ext cx="2269725" cy="27763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F94E17-A188-471F-A6D9-57158CD7A9D8}"/>
              </a:ext>
            </a:extLst>
          </p:cNvPr>
          <p:cNvSpPr txBox="1"/>
          <p:nvPr/>
        </p:nvSpPr>
        <p:spPr>
          <a:xfrm>
            <a:off x="963622" y="879787"/>
            <a:ext cx="1713391" cy="36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Вид сверху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F663070-A3F1-4C9A-980C-F1236CD641CB}"/>
              </a:ext>
            </a:extLst>
          </p:cNvPr>
          <p:cNvCxnSpPr/>
          <p:nvPr/>
        </p:nvCxnSpPr>
        <p:spPr>
          <a:xfrm>
            <a:off x="1983612" y="3355758"/>
            <a:ext cx="431114" cy="38803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49BB5448-C850-4DD9-9D7B-9B5B2CBC22ED}"/>
              </a:ext>
            </a:extLst>
          </p:cNvPr>
          <p:cNvCxnSpPr/>
          <p:nvPr/>
        </p:nvCxnSpPr>
        <p:spPr>
          <a:xfrm>
            <a:off x="2405849" y="3743791"/>
            <a:ext cx="103558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50DED27-48F6-485A-A6DA-7FED1417EA37}"/>
              </a:ext>
            </a:extLst>
          </p:cNvPr>
          <p:cNvSpPr txBox="1"/>
          <p:nvPr/>
        </p:nvSpPr>
        <p:spPr>
          <a:xfrm>
            <a:off x="2371992" y="3514293"/>
            <a:ext cx="13925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/>
              <a:t>Стеновая панель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59903D-8D9B-44E4-B17C-ECF5CF41D980}"/>
              </a:ext>
            </a:extLst>
          </p:cNvPr>
          <p:cNvSpPr txBox="1"/>
          <p:nvPr/>
        </p:nvSpPr>
        <p:spPr>
          <a:xfrm>
            <a:off x="2459332" y="3760514"/>
            <a:ext cx="12178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/>
              <a:t>марки 3НН</a:t>
            </a:r>
          </a:p>
        </p:txBody>
      </p:sp>
    </p:spTree>
    <p:extLst>
      <p:ext uri="{BB962C8B-B14F-4D97-AF65-F5344CB8AC3E}">
        <p14:creationId xmlns:p14="http://schemas.microsoft.com/office/powerpoint/2010/main" val="2418786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5F7200-1A2D-45E2-95D1-CF61830E7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44" y="62144"/>
            <a:ext cx="11978496" cy="994299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2"/>
                </a:solidFill>
                <a:latin typeface="+mn-lt"/>
              </a:rPr>
              <a:t>Временное крепление с использованием подкосов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9D4C58-94A3-4782-863D-E6B3573C65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2963" y="1207363"/>
            <a:ext cx="11761212" cy="2350515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-"/>
            </a:pPr>
            <a:r>
              <a:rPr lang="ru-RU" sz="2200" dirty="0"/>
              <a:t>Каждая </a:t>
            </a:r>
            <a:r>
              <a:rPr lang="ru-RU" sz="2200" b="1" dirty="0"/>
              <a:t>панель</a:t>
            </a:r>
            <a:r>
              <a:rPr lang="ru-RU" sz="2200" dirty="0"/>
              <a:t> наружных стен временно </a:t>
            </a:r>
            <a:r>
              <a:rPr lang="ru-RU" sz="2200" b="1" dirty="0"/>
              <a:t>закрепляется </a:t>
            </a:r>
            <a:r>
              <a:rPr lang="ru-RU" sz="2200" dirty="0"/>
              <a:t>в двух местах </a:t>
            </a:r>
            <a:r>
              <a:rPr lang="ru-RU" sz="2200" b="1" dirty="0"/>
              <a:t>инвентарными одноуровневыми раздвижными подкосами. (смотри приложения 3, 4)</a:t>
            </a:r>
          </a:p>
          <a:p>
            <a:pPr>
              <a:buFontTx/>
              <a:buChar char="-"/>
            </a:pPr>
            <a:endParaRPr lang="ru-RU" sz="2200" b="1" dirty="0"/>
          </a:p>
          <a:p>
            <a:pPr marL="0" indent="0">
              <a:buNone/>
            </a:pPr>
            <a:r>
              <a:rPr lang="ru-RU" sz="2200" dirty="0"/>
              <a:t> - Подкосы крепятся </a:t>
            </a:r>
            <a:r>
              <a:rPr lang="ru-RU" sz="2200" b="1" dirty="0"/>
              <a:t>к</a:t>
            </a:r>
            <a:r>
              <a:rPr lang="ru-RU" sz="2200" dirty="0"/>
              <a:t> </a:t>
            </a:r>
            <a:r>
              <a:rPr lang="ru-RU" sz="2200" b="1" dirty="0"/>
              <a:t>фундаментной плите </a:t>
            </a:r>
            <a:r>
              <a:rPr lang="ru-RU" sz="2200" dirty="0"/>
              <a:t>при помощи 2-х анкерных болтов каждый;</a:t>
            </a:r>
          </a:p>
          <a:p>
            <a:pPr marL="0" indent="0">
              <a:buNone/>
            </a:pPr>
            <a:r>
              <a:rPr lang="ru-RU" sz="2200" dirty="0"/>
              <a:t> - </a:t>
            </a:r>
            <a:r>
              <a:rPr lang="ru-RU" sz="2200" b="1" dirty="0"/>
              <a:t>К наружной стеновой панели </a:t>
            </a:r>
            <a:r>
              <a:rPr lang="ru-RU" sz="2200" dirty="0"/>
              <a:t>– аналогично.</a:t>
            </a:r>
          </a:p>
          <a:p>
            <a:pPr marL="0" indent="0">
              <a:buNone/>
            </a:pPr>
            <a:r>
              <a:rPr lang="ru-RU" sz="2200" dirty="0"/>
              <a:t> </a:t>
            </a:r>
          </a:p>
          <a:p>
            <a:pPr marL="0" indent="0">
              <a:buNone/>
            </a:pPr>
            <a:r>
              <a:rPr lang="ru-RU" sz="2200" dirty="0"/>
              <a:t>- Выполнив </a:t>
            </a:r>
            <a:r>
              <a:rPr lang="ru-RU" sz="2200" b="1" dirty="0"/>
              <a:t>временное закрепление панели</a:t>
            </a:r>
            <a:r>
              <a:rPr lang="ru-RU" sz="2200" dirty="0"/>
              <a:t>, монтажники </a:t>
            </a:r>
            <a:r>
              <a:rPr lang="ru-RU" sz="2200" b="1" dirty="0"/>
              <a:t>приступают к выверке </a:t>
            </a:r>
            <a:r>
              <a:rPr lang="ru-RU" sz="2200" dirty="0"/>
              <a:t>ее </a:t>
            </a:r>
            <a:r>
              <a:rPr lang="ru-RU" sz="2200" b="1" dirty="0"/>
              <a:t>вертикальности</a:t>
            </a:r>
            <a:r>
              <a:rPr lang="ru-RU" sz="2200" dirty="0"/>
              <a:t>, для чего один монтажник подает команду крановщику ослабить ветви стропов.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981BFBC3-B35C-4A3E-ABCD-32860179F4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1813" t="9" r="1973" b="-9"/>
          <a:stretch/>
        </p:blipFill>
        <p:spPr>
          <a:xfrm>
            <a:off x="56644" y="4169459"/>
            <a:ext cx="2931811" cy="23534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E5874A7-B870-4D28-95A8-4F64E0694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6331" y="4157884"/>
            <a:ext cx="1708809" cy="23505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77ACE3-AB79-489C-ABAC-2BFFDF2BA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9503" y="4257945"/>
            <a:ext cx="2288349" cy="23117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FF325E-C3C6-4255-AFEA-C2C6F8ACB8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6218" y="4233071"/>
            <a:ext cx="2319670" cy="23117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F0610D-2ABF-49AE-8874-96F3B57F6A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8900" y="4257945"/>
            <a:ext cx="1809483" cy="23117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11EB31-2512-4FFE-801B-7C3F8C835279}"/>
              </a:ext>
            </a:extLst>
          </p:cNvPr>
          <p:cNvSpPr txBox="1"/>
          <p:nvPr/>
        </p:nvSpPr>
        <p:spPr>
          <a:xfrm>
            <a:off x="3018123" y="3800127"/>
            <a:ext cx="4541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Крепление подкоса к фундаментной плите</a:t>
            </a:r>
          </a:p>
        </p:txBody>
      </p:sp>
      <p:sp>
        <p:nvSpPr>
          <p:cNvPr id="13" name="Выноска: линия без границы 12">
            <a:extLst>
              <a:ext uri="{FF2B5EF4-FFF2-40B4-BE49-F238E27FC236}">
                <a16:creationId xmlns:a16="http://schemas.microsoft.com/office/drawing/2014/main" id="{9E357678-E61F-49FD-8285-2114A53F032E}"/>
              </a:ext>
            </a:extLst>
          </p:cNvPr>
          <p:cNvSpPr/>
          <p:nvPr/>
        </p:nvSpPr>
        <p:spPr>
          <a:xfrm>
            <a:off x="8118281" y="3863739"/>
            <a:ext cx="3299791" cy="247086"/>
          </a:xfrm>
          <a:prstGeom prst="callout1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56E9F1-2FF7-4374-A8CF-453A693F561F}"/>
              </a:ext>
            </a:extLst>
          </p:cNvPr>
          <p:cNvSpPr txBox="1"/>
          <p:nvPr/>
        </p:nvSpPr>
        <p:spPr>
          <a:xfrm>
            <a:off x="7745774" y="3788552"/>
            <a:ext cx="3873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Крепление подкоса к НС </a:t>
            </a:r>
          </a:p>
        </p:txBody>
      </p:sp>
    </p:spTree>
    <p:extLst>
      <p:ext uri="{BB962C8B-B14F-4D97-AF65-F5344CB8AC3E}">
        <p14:creationId xmlns:p14="http://schemas.microsoft.com/office/powerpoint/2010/main" val="667674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7D5326-FA9A-4AA4-BF7B-2D6119FA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54" y="159027"/>
            <a:ext cx="11839492" cy="604298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2"/>
                </a:solidFill>
                <a:latin typeface="+mn-lt"/>
              </a:rPr>
              <a:t>Крепление подкосов </a:t>
            </a:r>
            <a:r>
              <a:rPr lang="ru-RU" sz="4000" dirty="0">
                <a:solidFill>
                  <a:schemeClr val="accent2"/>
                </a:solidFill>
                <a:latin typeface="+mn-lt"/>
              </a:rPr>
              <a:t>(продолжение)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D707B0E-FE96-42A0-BD8E-404F146584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5985" y="4042858"/>
            <a:ext cx="2531023" cy="254724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269C996-9EEB-4518-AB13-A60334D07A2E}"/>
              </a:ext>
            </a:extLst>
          </p:cNvPr>
          <p:cNvSpPr/>
          <p:nvPr/>
        </p:nvSpPr>
        <p:spPr>
          <a:xfrm>
            <a:off x="135173" y="978010"/>
            <a:ext cx="117984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- Второй монтажник навешивает на панель </a:t>
            </a:r>
            <a:r>
              <a:rPr lang="ru-RU" sz="1600" b="1" dirty="0"/>
              <a:t>рейку-отвес</a:t>
            </a:r>
            <a:r>
              <a:rPr lang="ru-RU" sz="1600" dirty="0"/>
              <a:t> (либо по </a:t>
            </a:r>
            <a:r>
              <a:rPr lang="ru-RU" sz="1600" b="1" dirty="0"/>
              <a:t>строительному уровню</a:t>
            </a:r>
            <a:r>
              <a:rPr lang="ru-RU" sz="1600" dirty="0"/>
              <a:t>, соблюдая допуски на вертикальность).</a:t>
            </a:r>
          </a:p>
          <a:p>
            <a:endParaRPr lang="ru-RU" sz="1600" dirty="0">
              <a:solidFill>
                <a:srgbClr val="000000"/>
              </a:solidFill>
            </a:endParaRPr>
          </a:p>
          <a:p>
            <a:r>
              <a:rPr lang="ru-RU" sz="1600" dirty="0">
                <a:solidFill>
                  <a:srgbClr val="000000"/>
                </a:solidFill>
              </a:rPr>
              <a:t> - Монтажник, </a:t>
            </a:r>
            <a:r>
              <a:rPr lang="ru-RU" sz="1600" b="1" dirty="0">
                <a:solidFill>
                  <a:srgbClr val="000000"/>
                </a:solidFill>
              </a:rPr>
              <a:t>вращая</a:t>
            </a:r>
            <a:r>
              <a:rPr lang="ru-RU" sz="1600" dirty="0">
                <a:solidFill>
                  <a:srgbClr val="000000"/>
                </a:solidFill>
              </a:rPr>
              <a:t> в соответствующие стороны </a:t>
            </a:r>
            <a:r>
              <a:rPr lang="ru-RU" sz="1600" b="1" dirty="0">
                <a:solidFill>
                  <a:srgbClr val="000000"/>
                </a:solidFill>
              </a:rPr>
              <a:t>штангу подкоса</a:t>
            </a:r>
            <a:r>
              <a:rPr lang="ru-RU" sz="1600" dirty="0">
                <a:solidFill>
                  <a:srgbClr val="000000"/>
                </a:solidFill>
              </a:rPr>
              <a:t>, приводит панель </a:t>
            </a:r>
            <a:r>
              <a:rPr lang="ru-RU" sz="1600" b="1" dirty="0">
                <a:solidFill>
                  <a:srgbClr val="000000"/>
                </a:solidFill>
              </a:rPr>
              <a:t>в вертикальное </a:t>
            </a:r>
            <a:r>
              <a:rPr lang="ru-RU" sz="1600" dirty="0">
                <a:solidFill>
                  <a:srgbClr val="000000"/>
                </a:solidFill>
              </a:rPr>
              <a:t>положение по показанию рейки-отвеса или уровня.</a:t>
            </a:r>
          </a:p>
          <a:p>
            <a:endParaRPr lang="ru-RU" sz="1600" dirty="0">
              <a:solidFill>
                <a:srgbClr val="000000"/>
              </a:solidFill>
            </a:endParaRPr>
          </a:p>
          <a:p>
            <a:r>
              <a:rPr lang="ru-RU" sz="1600" dirty="0">
                <a:solidFill>
                  <a:srgbClr val="000000"/>
                </a:solidFill>
              </a:rPr>
              <a:t> - После установки </a:t>
            </a:r>
            <a:r>
              <a:rPr lang="ru-RU" sz="1600" b="1" dirty="0">
                <a:solidFill>
                  <a:srgbClr val="000000"/>
                </a:solidFill>
              </a:rPr>
              <a:t>панели не допускается передвижка ее по раствору. </a:t>
            </a:r>
            <a:r>
              <a:rPr lang="ru-RU" sz="1600" dirty="0"/>
              <a:t>В случае</a:t>
            </a:r>
            <a:r>
              <a:rPr lang="ru-RU" sz="1600" b="1" dirty="0"/>
              <a:t> отклонения </a:t>
            </a:r>
            <a:r>
              <a:rPr lang="ru-RU" sz="1600" dirty="0"/>
              <a:t>от проектного положения панель </a:t>
            </a:r>
            <a:r>
              <a:rPr lang="ru-RU" sz="1600" b="1" dirty="0"/>
              <a:t>приподнимается краном, низ очищается от раствора, и она снова устанавливается на постель из свежего раствора. </a:t>
            </a:r>
          </a:p>
          <a:p>
            <a:endParaRPr lang="ru-RU" sz="1600" b="1" dirty="0"/>
          </a:p>
          <a:p>
            <a:r>
              <a:rPr lang="ru-RU" sz="1600" dirty="0"/>
              <a:t>- После окончания монтажа элементов, убедившись в </a:t>
            </a:r>
            <a:r>
              <a:rPr lang="ru-RU" sz="1600" b="1" dirty="0"/>
              <a:t>надежности временного крепления</a:t>
            </a:r>
            <a:r>
              <a:rPr lang="ru-RU" sz="1600" dirty="0"/>
              <a:t>,  выдавливаемые из горизонтальных швов излишки раствора зачищаются заподлицо с лицевыми поверхностями монтируемых элементов.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6620BB-244A-44FD-BC70-E99700FF1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732" y="4042857"/>
            <a:ext cx="1874230" cy="25472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293CF6-2066-47AA-970A-1D6FF2578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6273" y="4033378"/>
            <a:ext cx="2668392" cy="25921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D29E302-A90F-43BA-B79C-DE421AC7C9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173" y="4033378"/>
            <a:ext cx="1927501" cy="25567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FADF4F9-95B9-42AD-92C3-AD2C48BB28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0023" y="4033378"/>
            <a:ext cx="2052223" cy="2556727"/>
          </a:xfrm>
          <a:prstGeom prst="rect">
            <a:avLst/>
          </a:prstGeom>
        </p:spPr>
      </p:pic>
      <p:sp>
        <p:nvSpPr>
          <p:cNvPr id="13" name="Стрелка: изогнутая вверх 12">
            <a:extLst>
              <a:ext uri="{FF2B5EF4-FFF2-40B4-BE49-F238E27FC236}">
                <a16:creationId xmlns:a16="http://schemas.microsoft.com/office/drawing/2014/main" id="{8A8BDECB-B272-4B77-82B4-118C7F802CB9}"/>
              </a:ext>
            </a:extLst>
          </p:cNvPr>
          <p:cNvSpPr/>
          <p:nvPr/>
        </p:nvSpPr>
        <p:spPr>
          <a:xfrm rot="11845344">
            <a:off x="5161872" y="4486078"/>
            <a:ext cx="371517" cy="178713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Стрелка: изогнутая вниз 13">
            <a:extLst>
              <a:ext uri="{FF2B5EF4-FFF2-40B4-BE49-F238E27FC236}">
                <a16:creationId xmlns:a16="http://schemas.microsoft.com/office/drawing/2014/main" id="{E7023C15-C799-463F-8FC5-1FFAD982648C}"/>
              </a:ext>
            </a:extLst>
          </p:cNvPr>
          <p:cNvSpPr/>
          <p:nvPr/>
        </p:nvSpPr>
        <p:spPr>
          <a:xfrm>
            <a:off x="5191067" y="6019139"/>
            <a:ext cx="360556" cy="170952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619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65DB5-EEE1-449D-AD4B-2B36CE1C1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30" y="417249"/>
            <a:ext cx="11741428" cy="816747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+mn-lt"/>
              </a:rPr>
              <a:t>4. Фиксация НС между собой методом сварки закладных деталей</a:t>
            </a:r>
            <a:br>
              <a:rPr lang="ru-RU" sz="3200" b="1" dirty="0"/>
            </a:br>
            <a:endParaRPr lang="ru-RU" sz="32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2645F6-1AEF-4AEB-8A76-BF50460B8D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9742" y="1233996"/>
            <a:ext cx="7349655" cy="55041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6400" dirty="0"/>
              <a:t>- </a:t>
            </a:r>
            <a:r>
              <a:rPr lang="ru-RU" sz="6400" b="1" dirty="0"/>
              <a:t>Соединение</a:t>
            </a:r>
            <a:r>
              <a:rPr lang="ru-RU" sz="6400" dirty="0"/>
              <a:t> наружных панелей друг с другом, осуществляется </a:t>
            </a:r>
            <a:r>
              <a:rPr lang="ru-RU" sz="6400" b="1" dirty="0"/>
              <a:t>путем сварки </a:t>
            </a:r>
            <a:r>
              <a:rPr lang="ru-RU" sz="6400" dirty="0"/>
              <a:t>предусмотренных в изделиях </a:t>
            </a:r>
            <a:r>
              <a:rPr lang="ru-RU" sz="6400" b="1" dirty="0"/>
              <a:t>закладных деталей стальными соединительными элементами.</a:t>
            </a:r>
          </a:p>
          <a:p>
            <a:pPr marL="0" indent="0">
              <a:buNone/>
            </a:pPr>
            <a:r>
              <a:rPr lang="ru-RU" sz="6400" dirty="0"/>
              <a:t>- Сварные соединения должны выполняться в соответствии с требованиями ГОСТ 14098-2014 и ГОСТ 5264-80. для сварки использовать электроды типа Э46 или Э50 по ГОСТ 9467-75.</a:t>
            </a:r>
          </a:p>
          <a:p>
            <a:pPr marL="0" indent="0">
              <a:buNone/>
            </a:pPr>
            <a:r>
              <a:rPr lang="ru-RU" sz="6400" dirty="0"/>
              <a:t>- Поверхность </a:t>
            </a:r>
            <a:r>
              <a:rPr lang="ru-RU" sz="6400" b="1" dirty="0"/>
              <a:t>закладных деталей </a:t>
            </a:r>
            <a:r>
              <a:rPr lang="ru-RU" sz="6400" dirty="0"/>
              <a:t>и соединительных элементов – металлических монтажных</a:t>
            </a:r>
            <a:r>
              <a:rPr lang="ru-RU" sz="6400" b="1" dirty="0"/>
              <a:t> связей </a:t>
            </a:r>
            <a:r>
              <a:rPr lang="ru-RU" sz="6400" dirty="0"/>
              <a:t>должна быть очищена от ржавчины, краски, наплывов бетона, и др. загрязнений.</a:t>
            </a:r>
          </a:p>
          <a:p>
            <a:pPr marL="0" indent="0">
              <a:buNone/>
            </a:pPr>
            <a:r>
              <a:rPr lang="ru-RU" sz="6400" b="1" dirty="0"/>
              <a:t>- Зазор</a:t>
            </a:r>
            <a:r>
              <a:rPr lang="ru-RU" sz="6400" dirty="0"/>
              <a:t> между монтажными связями и плоскими элементами (закладными деталями) </a:t>
            </a:r>
            <a:r>
              <a:rPr lang="ru-RU" sz="6400" b="1" dirty="0"/>
              <a:t>не должен превышать 1 мм</a:t>
            </a:r>
            <a:r>
              <a:rPr lang="ru-RU" sz="6400" dirty="0"/>
              <a:t>.</a:t>
            </a:r>
          </a:p>
          <a:p>
            <a:pPr marL="0" indent="0">
              <a:buNone/>
            </a:pPr>
            <a:r>
              <a:rPr lang="ru-RU" sz="6400" dirty="0"/>
              <a:t>- Геометрические размеры и типы сварных соединений должны соответствовать требованиям ГОСТ 5264-80 «Ручная дуговая сварка. Соединения сварные. Основные типы, конструктивные элементы и размеры (с Изменением №1)» и ГОСТ 14098-2014 «Соединения сварные арматуры и закладных изделий железобетонных конструкций. Типы, конструкции и размеры».</a:t>
            </a:r>
          </a:p>
          <a:p>
            <a:pPr marL="0" indent="0">
              <a:buNone/>
            </a:pPr>
            <a:r>
              <a:rPr lang="ru-RU" sz="6400" dirty="0"/>
              <a:t>Сварные соединения, после остывания, должны быть полностью очищены от шлака. </a:t>
            </a:r>
            <a:endParaRPr lang="en-US" sz="6400" dirty="0"/>
          </a:p>
          <a:p>
            <a:pPr marL="0" indent="0">
              <a:buNone/>
            </a:pPr>
            <a:r>
              <a:rPr lang="ru-RU" sz="6400" dirty="0"/>
              <a:t>После остывания сварных соединений и удаления шлака, наносится </a:t>
            </a:r>
            <a:r>
              <a:rPr lang="ru-RU" sz="6400" b="1" dirty="0"/>
              <a:t>антикоррозионное</a:t>
            </a:r>
            <a:r>
              <a:rPr lang="ru-RU" sz="6400" dirty="0"/>
              <a:t> </a:t>
            </a:r>
            <a:r>
              <a:rPr lang="ru-RU" sz="6400" b="1" dirty="0"/>
              <a:t>покрытие</a:t>
            </a:r>
            <a:r>
              <a:rPr lang="ru-RU" sz="6400" dirty="0"/>
              <a:t> согласно требованиям проекта. </a:t>
            </a:r>
          </a:p>
          <a:p>
            <a:pPr marL="0" lvl="0" indent="0">
              <a:buNone/>
            </a:pPr>
            <a:r>
              <a:rPr lang="ru-RU" sz="6400" dirty="0">
                <a:solidFill>
                  <a:prstClr val="black"/>
                </a:solidFill>
              </a:rPr>
              <a:t>- </a:t>
            </a:r>
            <a:r>
              <a:rPr lang="ru-RU" sz="6400" b="1" dirty="0">
                <a:solidFill>
                  <a:prstClr val="black"/>
                </a:solidFill>
              </a:rPr>
              <a:t>По окончании смены (при перерывах в работе) запрещается оставлять на временных креплениях конструкции, </a:t>
            </a:r>
            <a:r>
              <a:rPr lang="ru-RU" sz="6400" dirty="0">
                <a:solidFill>
                  <a:prstClr val="black"/>
                </a:solidFill>
              </a:rPr>
              <a:t>закладные детали которых подлежат сварке (если такие предусмотрены проектом).</a:t>
            </a:r>
            <a:endParaRPr lang="ru-RU" sz="6400" dirty="0"/>
          </a:p>
          <a:p>
            <a:pPr marL="0" indent="0">
              <a:buNone/>
            </a:pPr>
            <a:r>
              <a:rPr lang="ru-RU" sz="6400" b="1" dirty="0"/>
              <a:t>- </a:t>
            </a:r>
            <a:r>
              <a:rPr lang="ru-RU" sz="6400" dirty="0"/>
              <a:t>Разрешается</a:t>
            </a:r>
            <a:r>
              <a:rPr lang="ru-RU" sz="6400" b="1" dirty="0"/>
              <a:t> освобождать</a:t>
            </a:r>
            <a:r>
              <a:rPr lang="ru-RU" sz="6400" dirty="0"/>
              <a:t> сборные элементы </a:t>
            </a:r>
            <a:r>
              <a:rPr lang="ru-RU" sz="6400" b="1" dirty="0"/>
              <a:t>от временных креплений только после постоянного их </a:t>
            </a:r>
            <a:r>
              <a:rPr lang="ru-RU" sz="4900" b="1" dirty="0"/>
              <a:t>закрепления (сваркой)</a:t>
            </a:r>
            <a:r>
              <a:rPr lang="ru-RU" sz="4900" dirty="0"/>
              <a:t>, предусмотренного проектом.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ECA4DB-A76B-4F5C-94ED-1652857286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121692" y="1564309"/>
            <a:ext cx="1879478" cy="23436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4B62E5-78F8-4664-BE5D-51506BBBA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2243" y="4238309"/>
            <a:ext cx="1765549" cy="23395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8D0BD6-C5D6-4636-B3FA-216EFBABC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980" y="1568462"/>
            <a:ext cx="1764399" cy="233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14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73EDBB-2256-4FC3-8B75-BA117FAB3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3" y="159027"/>
            <a:ext cx="11942859" cy="64405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/>
                </a:solidFill>
                <a:latin typeface="+mn-lt"/>
              </a:rPr>
              <a:t>Примеры типового выполнения стыков НС</a:t>
            </a:r>
            <a:endParaRPr lang="ru-RU" b="1" dirty="0">
              <a:latin typeface="+mn-lt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9266AF0-7541-4E52-A1D6-7524099F10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363"/>
          <a:stretch/>
        </p:blipFill>
        <p:spPr>
          <a:xfrm>
            <a:off x="169628" y="803084"/>
            <a:ext cx="3071195" cy="34138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BECD03-8601-4E2A-95AC-F50F80539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917" y="803083"/>
            <a:ext cx="3277929" cy="34854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D49B42-76C1-4395-9ADA-511C436A3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8233" y="623135"/>
            <a:ext cx="4162049" cy="53631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2762F1-EDD9-4908-A1B5-41A8B058D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49" y="4616386"/>
            <a:ext cx="2136724" cy="19308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A10004-1923-4156-9B46-84BD873886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5922" y="4616386"/>
            <a:ext cx="1718462" cy="193327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22CEF81-769F-4713-BE37-FBCAF16098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47" t="5384" r="3817" b="4950"/>
          <a:stretch/>
        </p:blipFill>
        <p:spPr>
          <a:xfrm>
            <a:off x="3373513" y="4616386"/>
            <a:ext cx="1502607" cy="193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84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78734-8BF7-433C-8F0B-E46424D6B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3" y="127222"/>
            <a:ext cx="11879248" cy="679168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2"/>
                </a:solidFill>
                <a:latin typeface="+mn-lt"/>
              </a:rPr>
              <a:t>Примеры типового выполнения стыков НС</a:t>
            </a:r>
            <a:endParaRPr lang="ru-RU" sz="40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DEB5963-EFCF-49DE-BC3A-744141EF13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926" y="1523595"/>
            <a:ext cx="3002717" cy="25796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1A15C0-B61F-4C20-B4EA-1516840983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2" b="9714"/>
          <a:stretch/>
        </p:blipFill>
        <p:spPr>
          <a:xfrm>
            <a:off x="3694200" y="1467572"/>
            <a:ext cx="3121576" cy="26917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AF31C6-0353-4370-9D39-D9149636D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0138" y="1028176"/>
            <a:ext cx="5082938" cy="53105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06F2BF-8090-4CC3-BB32-0DBD9D878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951" y="4336819"/>
            <a:ext cx="1831815" cy="23939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37D9C0-E053-4AD5-9732-AB56773427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9519" y="4336819"/>
            <a:ext cx="1795469" cy="239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65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062FD-AE89-475E-8C7B-2ABC9EAB0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77" y="262393"/>
            <a:ext cx="7307249" cy="124835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Конструктивно – планировочное решение</a:t>
            </a:r>
            <a:endParaRPr lang="ru-RU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D1A326-4154-4CBC-B15D-689BEA042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1311" y="2552369"/>
            <a:ext cx="8014914" cy="410287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dirty="0"/>
              <a:t>Конструктивная система жилого дома – представляет собой </a:t>
            </a:r>
            <a:r>
              <a:rPr lang="ru-RU" b="1" dirty="0"/>
              <a:t>одноэтажное здание.  </a:t>
            </a:r>
          </a:p>
          <a:p>
            <a:pPr marL="0" indent="0">
              <a:buNone/>
            </a:pPr>
            <a:endParaRPr lang="ru-RU" b="1" dirty="0"/>
          </a:p>
          <a:p>
            <a:r>
              <a:rPr lang="ru-RU" b="1" dirty="0"/>
              <a:t>Стены и перекрытия </a:t>
            </a:r>
            <a:r>
              <a:rPr lang="ru-RU" dirty="0"/>
              <a:t>здания выполнены из </a:t>
            </a:r>
            <a:r>
              <a:rPr lang="ru-RU" b="1" dirty="0"/>
              <a:t>сборного железобетона. 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b="1" dirty="0"/>
              <a:t>Общая жесткость конструктивной системы </a:t>
            </a:r>
            <a:r>
              <a:rPr lang="ru-RU" dirty="0"/>
              <a:t>обеспечивается </a:t>
            </a:r>
            <a:r>
              <a:rPr lang="ru-RU" b="1" dirty="0"/>
              <a:t>за счет жесткого сопряжения стеновых панелей между собой</a:t>
            </a:r>
            <a:r>
              <a:rPr lang="ru-RU" dirty="0"/>
              <a:t> путем соединения </a:t>
            </a:r>
            <a:r>
              <a:rPr lang="ru-RU" b="1" dirty="0"/>
              <a:t>металлических</a:t>
            </a:r>
            <a:r>
              <a:rPr lang="ru-RU" dirty="0"/>
              <a:t> </a:t>
            </a:r>
            <a:r>
              <a:rPr lang="ru-RU" b="1" dirty="0"/>
              <a:t>монтажных связей на сварке </a:t>
            </a:r>
            <a:r>
              <a:rPr lang="ru-RU" dirty="0"/>
              <a:t>и </a:t>
            </a:r>
            <a:r>
              <a:rPr lang="ru-RU" b="1" dirty="0"/>
              <a:t>последующего замоноличивания этих стыков. 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Пустотные </a:t>
            </a:r>
            <a:r>
              <a:rPr lang="ru-RU" b="1" dirty="0"/>
              <a:t>плиты перекрытий </a:t>
            </a:r>
            <a:r>
              <a:rPr lang="ru-RU" dirty="0"/>
              <a:t>шарнирно опираются </a:t>
            </a:r>
            <a:r>
              <a:rPr lang="ru-RU" b="1" dirty="0"/>
              <a:t>на</a:t>
            </a:r>
            <a:r>
              <a:rPr lang="ru-RU" dirty="0"/>
              <a:t> </a:t>
            </a:r>
            <a:r>
              <a:rPr lang="ru-RU" b="1" dirty="0"/>
              <a:t>несущие сборные стеновые панели.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4AC3F3-1A18-4813-8DD1-F38B178DD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351" y="262393"/>
            <a:ext cx="3365922" cy="20275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B34888-856B-4AA2-845C-A5A2AB903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83" y="3494599"/>
            <a:ext cx="3439656" cy="206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87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489C10-538D-4ED6-B619-D1FDDFE81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76" y="177552"/>
            <a:ext cx="11860411" cy="834501"/>
          </a:xfrm>
        </p:spPr>
        <p:txBody>
          <a:bodyPr>
            <a:normAutofit/>
          </a:bodyPr>
          <a:lstStyle/>
          <a:p>
            <a:r>
              <a:rPr lang="ru-RU" b="1" dirty="0">
                <a:latin typeface="+mn-lt"/>
              </a:rPr>
              <a:t>5. Монтаж плит ПГВ на фундаментную плиту</a:t>
            </a:r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29D804FD-C759-4512-8056-1A0620DFE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076" y="1012054"/>
            <a:ext cx="11636678" cy="83450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Ведется </a:t>
            </a:r>
            <a:r>
              <a:rPr lang="ru-RU" b="1" dirty="0"/>
              <a:t>аналогично монтажу плит 3НН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b="1" dirty="0"/>
              <a:t>Пример выполнения стыков: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F9B9FC2-2F9B-406D-9135-3201918CE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13" y="1902578"/>
            <a:ext cx="1516653" cy="490292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2AF49AD-E279-4391-A798-B433B1253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295" y="1748268"/>
            <a:ext cx="2359015" cy="260577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EFD63E9-A4FA-459D-99DB-EF2B1F41F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653" y="4354041"/>
            <a:ext cx="2219657" cy="2385043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D347B6E-4EE9-48BF-8076-C3E80E347BA6}"/>
              </a:ext>
            </a:extLst>
          </p:cNvPr>
          <p:cNvGrpSpPr/>
          <p:nvPr/>
        </p:nvGrpSpPr>
        <p:grpSpPr>
          <a:xfrm>
            <a:off x="6544102" y="1422741"/>
            <a:ext cx="5169334" cy="2439436"/>
            <a:chOff x="6367942" y="1403631"/>
            <a:chExt cx="5169334" cy="2439436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B7231FD-FDA4-40BD-8591-2E3BEE880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67942" y="1403631"/>
              <a:ext cx="2301093" cy="2333618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65EBCA36-1F17-41FA-B617-DC0E7152F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78261" y="1403631"/>
              <a:ext cx="2359015" cy="2439436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18321C9C-F80D-4D37-821D-DFD57B249A95}"/>
              </a:ext>
            </a:extLst>
          </p:cNvPr>
          <p:cNvGrpSpPr/>
          <p:nvPr/>
        </p:nvGrpSpPr>
        <p:grpSpPr>
          <a:xfrm>
            <a:off x="8089963" y="4082376"/>
            <a:ext cx="2219656" cy="2464907"/>
            <a:chOff x="7912409" y="4215541"/>
            <a:chExt cx="2219656" cy="2464907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D5806175-D3CA-4AA2-8571-54ACCF5E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1415"/>
            <a:stretch/>
          </p:blipFill>
          <p:spPr>
            <a:xfrm>
              <a:off x="7912409" y="4483223"/>
              <a:ext cx="2219656" cy="219722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91D5318-80E8-45D4-9946-F8E7C21B56CF}"/>
                </a:ext>
              </a:extLst>
            </p:cNvPr>
            <p:cNvSpPr txBox="1"/>
            <p:nvPr/>
          </p:nvSpPr>
          <p:spPr>
            <a:xfrm>
              <a:off x="7912409" y="4215541"/>
              <a:ext cx="22196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solidFill>
                    <a:srgbClr val="FF0000"/>
                  </a:solidFill>
                </a:rPr>
                <a:t>Ошибка! Нет гидроизоляции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651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4A237-FAFB-4C17-8FA4-D386FC009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77" y="127222"/>
            <a:ext cx="11799736" cy="680146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2"/>
                </a:solidFill>
                <a:latin typeface="+mn-lt"/>
              </a:rPr>
              <a:t>Примеры типового выполнения стыков НС с ПГВ</a:t>
            </a:r>
            <a:endParaRPr lang="ru-RU" sz="4000" dirty="0">
              <a:latin typeface="+mn-lt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37FEC4D-CA11-46ED-A623-29300677B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97" t="2898" b="5144"/>
          <a:stretch/>
        </p:blipFill>
        <p:spPr>
          <a:xfrm>
            <a:off x="717856" y="880149"/>
            <a:ext cx="2850538" cy="32314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6D35AA-3B09-4283-9CEA-EBA6DA588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062" y="824681"/>
            <a:ext cx="2993121" cy="35201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E8D0D5-F1BF-4192-A0CB-64AC7E97A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480" y="861619"/>
            <a:ext cx="4525688" cy="47646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701122-78EA-4756-B460-247460882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471" y="4437728"/>
            <a:ext cx="1810302" cy="229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2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BA355F-094B-4215-B197-D42BEE3C6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28" y="69387"/>
            <a:ext cx="11828016" cy="667459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ED7D31"/>
                </a:solidFill>
                <a:latin typeface="Calibri" panose="020F0502020204030204"/>
              </a:rPr>
              <a:t>Примеры типового выполнения стыков НС с ПГВ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AE181F-802D-44FB-87A1-C5FDEBA6C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840" y="1455938"/>
            <a:ext cx="4847209" cy="5166804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>
              <a:solidFill>
                <a:prstClr val="black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800" dirty="0">
                <a:solidFill>
                  <a:prstClr val="black"/>
                </a:solidFill>
              </a:rPr>
              <a:t>Сразу же после расстроповки </a:t>
            </a:r>
            <a:r>
              <a:rPr lang="ru-RU" sz="1800" b="1" dirty="0">
                <a:solidFill>
                  <a:prstClr val="black"/>
                </a:solidFill>
              </a:rPr>
              <a:t>панели внутренних стен следует соединить с наружными панелями и между собой постоянными монтажными связями на сварке во всех уровнях в соответствии с проектом</a:t>
            </a:r>
            <a:r>
              <a:rPr lang="ru-RU" sz="1800" dirty="0">
                <a:solidFill>
                  <a:prstClr val="black"/>
                </a:solidFill>
              </a:rPr>
              <a:t>. Крепление стеновых панелей осуществляют </a:t>
            </a:r>
            <a:r>
              <a:rPr lang="ru-RU" sz="1800" b="1" dirty="0">
                <a:solidFill>
                  <a:prstClr val="black"/>
                </a:solidFill>
              </a:rPr>
              <a:t>ручной электродуговой сваркой с помощью соединительных металлических пластин </a:t>
            </a:r>
            <a:r>
              <a:rPr lang="ru-RU" sz="1800" dirty="0">
                <a:solidFill>
                  <a:prstClr val="black"/>
                </a:solidFill>
              </a:rPr>
              <a:t>согласно монтажным узлам.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>
              <a:solidFill>
                <a:prstClr val="black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800" dirty="0">
                <a:solidFill>
                  <a:prstClr val="black"/>
                </a:solidFill>
              </a:rPr>
              <a:t>При стыковом соединении внутренних перегородок с наружными стеновыми панелями монтажник пропенивает монтажной пеной стык между плитой ПГВ и 3НН (см. узел), после чего заделывает стык цементно-песчаным раствором.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3003AE-3653-423E-B55E-C178FEA02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6468" y="3977196"/>
            <a:ext cx="2212969" cy="26455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3DC4E2-742D-4A9A-863F-8C83270E44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3419" y="4039340"/>
            <a:ext cx="2198540" cy="26455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39680C-826B-4880-A098-09FD1B1750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9991" r="10343"/>
          <a:stretch/>
        </p:blipFill>
        <p:spPr>
          <a:xfrm>
            <a:off x="5936468" y="1216241"/>
            <a:ext cx="2209258" cy="25076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9DA922-75FD-4D21-920A-842539508E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-3010"/>
          <a:stretch/>
        </p:blipFill>
        <p:spPr>
          <a:xfrm>
            <a:off x="8753383" y="1216241"/>
            <a:ext cx="2875219" cy="242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55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01FFA5-25E1-40ED-9A28-A70FF9464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3" y="190832"/>
            <a:ext cx="11815638" cy="103367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/>
                </a:solidFill>
                <a:latin typeface="+mn-lt"/>
              </a:rPr>
              <a:t>Примеры типового выполнения стыков НС с плитами перекрытия и парапетами</a:t>
            </a:r>
            <a:endParaRPr lang="ru-RU" b="1" dirty="0"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953B3D5-05A9-41A9-A841-4C30BEE1C6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648" y="1323639"/>
            <a:ext cx="3087097" cy="25864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8978A6-D718-4C5C-BDDD-275FE91F7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024" y="3816013"/>
            <a:ext cx="4532602" cy="27438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BA357C-0889-48C1-96DF-EC1F09AB6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705" y="1224502"/>
            <a:ext cx="2905056" cy="29569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9C0DC5-9019-41E6-B054-FDD3CECE0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37" y="3988824"/>
            <a:ext cx="2487917" cy="2784098"/>
          </a:xfrm>
          <a:prstGeom prst="rect">
            <a:avLst/>
          </a:prstGeom>
        </p:spPr>
      </p:pic>
      <p:pic>
        <p:nvPicPr>
          <p:cNvPr id="7" name="Объект 4">
            <a:extLst>
              <a:ext uri="{FF2B5EF4-FFF2-40B4-BE49-F238E27FC236}">
                <a16:creationId xmlns:a16="http://schemas.microsoft.com/office/drawing/2014/main" id="{8074531A-19A5-4396-9F94-3E883E404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4807" y="613554"/>
            <a:ext cx="3553290" cy="3303839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C7B299F4-615B-434A-9629-C0D86AF21562}"/>
              </a:ext>
            </a:extLst>
          </p:cNvPr>
          <p:cNvSpPr/>
          <p:nvPr/>
        </p:nvSpPr>
        <p:spPr>
          <a:xfrm>
            <a:off x="8113081" y="2171049"/>
            <a:ext cx="2171700" cy="4191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E500B781-B82A-4E34-8849-117EE0804F11}"/>
              </a:ext>
            </a:extLst>
          </p:cNvPr>
          <p:cNvSpPr/>
          <p:nvPr/>
        </p:nvSpPr>
        <p:spPr>
          <a:xfrm>
            <a:off x="7934807" y="5187955"/>
            <a:ext cx="2171700" cy="50799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6D1C8ACF-F8AD-41E1-8F31-A01E24698B3D}"/>
              </a:ext>
            </a:extLst>
          </p:cNvPr>
          <p:cNvCxnSpPr>
            <a:cxnSpLocks/>
          </p:cNvCxnSpPr>
          <p:nvPr/>
        </p:nvCxnSpPr>
        <p:spPr>
          <a:xfrm>
            <a:off x="8970331" y="2609850"/>
            <a:ext cx="228600" cy="285684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307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D12723-A753-41BF-A0B5-7D126D4F7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21" y="182880"/>
            <a:ext cx="11799736" cy="74742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/>
                </a:solidFill>
                <a:latin typeface="+mn-lt"/>
              </a:rPr>
              <a:t>Антикоррозийное покрытие сварных соединений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3419F1-8C3A-4C84-8C97-343B5ED1C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221" y="1184744"/>
            <a:ext cx="8682825" cy="5287617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000000"/>
                </a:solidFill>
              </a:rPr>
              <a:t>Перед нанесением защитного слоя, поверхность закладных деталей, монтажных связей и сварных швов</a:t>
            </a:r>
            <a:r>
              <a:rPr lang="ru-RU" sz="1800" b="1" dirty="0">
                <a:solidFill>
                  <a:srgbClr val="000000"/>
                </a:solidFill>
              </a:rPr>
              <a:t> очистить </a:t>
            </a:r>
            <a:r>
              <a:rPr lang="ru-RU" sz="1800" dirty="0">
                <a:solidFill>
                  <a:srgbClr val="000000"/>
                </a:solidFill>
              </a:rPr>
              <a:t>от шлака, брызг металла и др. загрязнений металлической щеткой. </a:t>
            </a:r>
          </a:p>
          <a:p>
            <a:r>
              <a:rPr lang="ru-RU" sz="1800" dirty="0">
                <a:solidFill>
                  <a:srgbClr val="000000"/>
                </a:solidFill>
              </a:rPr>
              <a:t>Поверхность </a:t>
            </a:r>
            <a:r>
              <a:rPr lang="ru-RU" sz="1800" b="1" dirty="0">
                <a:solidFill>
                  <a:srgbClr val="000000"/>
                </a:solidFill>
              </a:rPr>
              <a:t>обезжирить</a:t>
            </a:r>
            <a:r>
              <a:rPr lang="ru-RU" sz="1800" dirty="0">
                <a:solidFill>
                  <a:srgbClr val="000000"/>
                </a:solidFill>
              </a:rPr>
              <a:t> ацетоном или скипидаром.</a:t>
            </a:r>
          </a:p>
          <a:p>
            <a:r>
              <a:rPr lang="ru-RU" sz="1800" dirty="0">
                <a:solidFill>
                  <a:srgbClr val="000000"/>
                </a:solidFill>
              </a:rPr>
              <a:t>Для защиты металлических элементов в монтажных узлах ж/б конструкций </a:t>
            </a:r>
            <a:r>
              <a:rPr lang="ru-RU" sz="1800" b="1" dirty="0">
                <a:solidFill>
                  <a:srgbClr val="000000"/>
                </a:solidFill>
              </a:rPr>
              <a:t>применять ГФ-21 </a:t>
            </a:r>
            <a:r>
              <a:rPr lang="ru-RU" sz="1800" dirty="0">
                <a:solidFill>
                  <a:srgbClr val="000000"/>
                </a:solidFill>
              </a:rPr>
              <a:t>либо</a:t>
            </a:r>
            <a:r>
              <a:rPr lang="ru-RU" sz="1800" b="1" dirty="0">
                <a:solidFill>
                  <a:srgbClr val="000000"/>
                </a:solidFill>
              </a:rPr>
              <a:t> аналог</a:t>
            </a:r>
            <a:r>
              <a:rPr lang="ru-RU" sz="1800" dirty="0">
                <a:solidFill>
                  <a:srgbClr val="000000"/>
                </a:solidFill>
              </a:rPr>
              <a:t> в соответствие инструкции по применению производителя. </a:t>
            </a:r>
          </a:p>
          <a:p>
            <a:r>
              <a:rPr lang="ru-RU" sz="1800" dirty="0">
                <a:solidFill>
                  <a:srgbClr val="000000"/>
                </a:solidFill>
              </a:rPr>
              <a:t>Толщина антикоррозионного покрытия должна быть </a:t>
            </a:r>
            <a:r>
              <a:rPr lang="ru-RU" sz="1800" b="1" dirty="0">
                <a:solidFill>
                  <a:srgbClr val="000000"/>
                </a:solidFill>
              </a:rPr>
              <a:t>не менее 80 микрон</a:t>
            </a:r>
            <a:r>
              <a:rPr lang="ru-RU" sz="1800" dirty="0">
                <a:solidFill>
                  <a:srgbClr val="000000"/>
                </a:solidFill>
              </a:rPr>
              <a:t>, согласно требованию СП 28.13330.2017 «СНиП 2.03.11-85 Защита строительных конструкций от коррозии» (Приказ Минстроя России от 27 февраля 2017 г. № 127/пр). </a:t>
            </a:r>
          </a:p>
          <a:p>
            <a:r>
              <a:rPr lang="ru-RU" sz="1800" dirty="0">
                <a:solidFill>
                  <a:srgbClr val="000000"/>
                </a:solidFill>
              </a:rPr>
              <a:t> Антикоррозионное покрытие наносится </a:t>
            </a:r>
            <a:r>
              <a:rPr lang="ru-RU" sz="1800" b="1" dirty="0">
                <a:solidFill>
                  <a:srgbClr val="000000"/>
                </a:solidFill>
              </a:rPr>
              <a:t>на всю поверхность</a:t>
            </a:r>
            <a:r>
              <a:rPr lang="ru-RU" sz="1800" dirty="0">
                <a:solidFill>
                  <a:srgbClr val="000000"/>
                </a:solidFill>
              </a:rPr>
              <a:t> закладных деталей и монтажных связей без пропусков.</a:t>
            </a:r>
          </a:p>
          <a:p>
            <a:r>
              <a:rPr lang="ru-RU" sz="1800" b="1" dirty="0"/>
              <a:t>Замоноличивать стыки раствором </a:t>
            </a:r>
            <a:r>
              <a:rPr lang="ru-RU" sz="1800" dirty="0"/>
              <a:t>после полного высыхания защитной пленки разрешается через </a:t>
            </a:r>
            <a:r>
              <a:rPr lang="ru-RU" sz="1800" b="1" dirty="0"/>
              <a:t>3-4 часа </a:t>
            </a:r>
            <a:r>
              <a:rPr lang="ru-RU" sz="1800" dirty="0"/>
              <a:t>с момента нанесения </a:t>
            </a:r>
            <a:r>
              <a:rPr lang="ru-RU" sz="1800" b="1" dirty="0"/>
              <a:t>при положительной температуре </a:t>
            </a:r>
            <a:r>
              <a:rPr lang="ru-RU" sz="1800" dirty="0"/>
              <a:t>и через </a:t>
            </a:r>
            <a:r>
              <a:rPr lang="ru-RU" sz="1800" b="1" dirty="0"/>
              <a:t>24 часа при отрицательной температуре</a:t>
            </a:r>
            <a:r>
              <a:rPr lang="ru-RU" sz="1800" dirty="0"/>
              <a:t> воздуха до минус 15 градусов. </a:t>
            </a:r>
          </a:p>
          <a:p>
            <a:r>
              <a:rPr lang="ru-RU" sz="1800" dirty="0"/>
              <a:t>При визуальном осмотре антикоррозионное покрытие </a:t>
            </a:r>
            <a:r>
              <a:rPr lang="ru-RU" sz="1800" b="1" dirty="0"/>
              <a:t>не должно иметь пузырьков, потеков, механических повреждений.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7B2BDB-AAF2-4468-A6DF-E1EA92668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100" y="3716669"/>
            <a:ext cx="2329733" cy="275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34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A12161-99C1-4E0C-9418-4A9A5E072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349" y="215817"/>
            <a:ext cx="11807302" cy="68358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+mn-lt"/>
              </a:rPr>
              <a:t>7. Монтаж плит перекрытия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7F153AA-5822-4507-B92E-A7CF90181BD6}"/>
              </a:ext>
            </a:extLst>
          </p:cNvPr>
          <p:cNvSpPr/>
          <p:nvPr/>
        </p:nvSpPr>
        <p:spPr>
          <a:xfrm>
            <a:off x="435008" y="1470458"/>
            <a:ext cx="1162086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Монтаж панелей перекрытий производят после установки, выверки и временного закрепления других сборных элементов на данной захватке. </a:t>
            </a:r>
          </a:p>
          <a:p>
            <a:r>
              <a:rPr lang="ru-RU" b="1" dirty="0"/>
              <a:t>До начала работ по монтажу панелей перекрытия необходимо: </a:t>
            </a:r>
          </a:p>
          <a:p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/>
              <a:t>установить монтажные детали, необходимые для выполнения узлов сопряжения, предотвращающих прогрессирующее обрушение здания; </a:t>
            </a:r>
          </a:p>
          <a:p>
            <a:pPr marL="285750" indent="-285750">
              <a:buFontTx/>
              <a:buChar char="-"/>
            </a:pPr>
            <a:r>
              <a:rPr lang="ru-RU" dirty="0"/>
              <a:t>подготовить приспособления и инструмент для монтажа; </a:t>
            </a:r>
          </a:p>
          <a:p>
            <a:pPr marL="285750" indent="-285750">
              <a:buFontTx/>
              <a:buChar char="-"/>
            </a:pPr>
            <a:r>
              <a:rPr lang="ru-RU" dirty="0"/>
              <a:t>проверить наличие в пустотах плит бетонных вкладышей и при их отсутствии произвести заделку пустот бетоном на глубину не менее 120 мм; </a:t>
            </a:r>
          </a:p>
          <a:p>
            <a:pPr marL="285750" indent="-285750">
              <a:buFontTx/>
              <a:buChar char="-"/>
            </a:pPr>
            <a:r>
              <a:rPr lang="ru-RU" dirty="0"/>
              <a:t>срезать строповочные петли стеновых панелей; </a:t>
            </a:r>
          </a:p>
          <a:p>
            <a:pPr marL="285750" indent="-285750">
              <a:buFontTx/>
              <a:buChar char="-"/>
            </a:pPr>
            <a:r>
              <a:rPr lang="ru-RU" dirty="0"/>
              <a:t>проверить вертикальные соединительные элементы к внутренним стеновым панелям для последующего крепления к ним плит перекрытия. 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r>
              <a:rPr lang="ru-RU" dirty="0"/>
              <a:t>Монтаж плит перекрытия на каждой захватке нужно начинать с укладки крайней плиты, но захватки с лестничными клетками - от лестничной клетки.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8A8F99-5EED-45A7-83E2-C8BE52506EA4}"/>
              </a:ext>
            </a:extLst>
          </p:cNvPr>
          <p:cNvSpPr txBox="1"/>
          <p:nvPr/>
        </p:nvSpPr>
        <p:spPr>
          <a:xfrm>
            <a:off x="435009" y="5718853"/>
            <a:ext cx="11620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 процессе монтажа </a:t>
            </a:r>
            <a:r>
              <a:rPr lang="ru-RU" dirty="0"/>
              <a:t>плит перекрытия необходимо следить </a:t>
            </a:r>
            <a:r>
              <a:rPr lang="ru-RU" b="1" dirty="0"/>
              <a:t>за горизонтальностью поверхности уложенного перекрытия</a:t>
            </a:r>
            <a:r>
              <a:rPr lang="ru-RU" dirty="0"/>
              <a:t>, соблюдением </a:t>
            </a:r>
            <a:r>
              <a:rPr lang="ru-RU" b="1" dirty="0"/>
              <a:t>площадок опирания, величина которой не должна быть меньше</a:t>
            </a:r>
            <a:r>
              <a:rPr lang="ru-RU" dirty="0"/>
              <a:t> проектной и отметкой верха перекрытия относительно наружного «зуба» наружной стеновой панели. 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6DAA26AB-4322-4014-97E3-74F5577C9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48654" y="2853"/>
            <a:ext cx="1462421" cy="152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89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752DF-DDCA-4ED6-938D-D6613C56E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86" y="146483"/>
            <a:ext cx="11736280" cy="927715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+mn-lt"/>
              </a:rPr>
              <a:t>Монтаж плит перекрытия </a:t>
            </a:r>
            <a:r>
              <a:rPr lang="ru-RU" sz="4000" dirty="0">
                <a:latin typeface="+mn-lt"/>
              </a:rPr>
              <a:t>(продолжение)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3CD45-1215-4085-A1E2-4C4B7D9BA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186" y="1136343"/>
            <a:ext cx="6782540" cy="3311371"/>
          </a:xfrm>
        </p:spPr>
        <p:txBody>
          <a:bodyPr>
            <a:normAutofit fontScale="77500" lnSpcReduction="20000"/>
          </a:bodyPr>
          <a:lstStyle/>
          <a:p>
            <a:r>
              <a:rPr lang="ru-RU" sz="2400" b="1" dirty="0"/>
              <a:t>Операции по монтажу плит перекрытия </a:t>
            </a:r>
          </a:p>
          <a:p>
            <a:pPr marL="0" indent="0">
              <a:buNone/>
            </a:pPr>
            <a:r>
              <a:rPr lang="ru-RU" sz="2400" b="1" dirty="0"/>
              <a:t>производят в следующем порядке: </a:t>
            </a:r>
          </a:p>
          <a:p>
            <a:pPr>
              <a:buFontTx/>
              <a:buChar char="-"/>
            </a:pPr>
            <a:r>
              <a:rPr lang="ru-RU" sz="1900" dirty="0"/>
              <a:t>очистка плиты от загрязнения, снега, наледи; </a:t>
            </a:r>
          </a:p>
          <a:p>
            <a:pPr>
              <a:buFontTx/>
              <a:buChar char="-"/>
            </a:pPr>
            <a:r>
              <a:rPr lang="ru-RU" sz="1900" dirty="0"/>
              <a:t>подготовка плиты к строповке; </a:t>
            </a:r>
          </a:p>
          <a:p>
            <a:pPr>
              <a:buFontTx/>
              <a:buChar char="-"/>
            </a:pPr>
            <a:r>
              <a:rPr lang="ru-RU" sz="1900" dirty="0"/>
              <a:t>строповка; </a:t>
            </a:r>
          </a:p>
          <a:p>
            <a:pPr>
              <a:buFontTx/>
              <a:buChar char="-"/>
            </a:pPr>
            <a:r>
              <a:rPr lang="ru-RU" sz="1900" dirty="0"/>
              <a:t>подъем и подача плиты; </a:t>
            </a:r>
          </a:p>
          <a:p>
            <a:pPr>
              <a:buFontTx/>
              <a:buChar char="-"/>
            </a:pPr>
            <a:r>
              <a:rPr lang="ru-RU" sz="1900" dirty="0"/>
              <a:t>устройство растворной постели; </a:t>
            </a:r>
          </a:p>
          <a:p>
            <a:pPr>
              <a:buFontTx/>
              <a:buChar char="-"/>
            </a:pPr>
            <a:r>
              <a:rPr lang="ru-RU" sz="1900" dirty="0"/>
              <a:t>прием плиты; </a:t>
            </a:r>
          </a:p>
          <a:p>
            <a:pPr>
              <a:buFontTx/>
              <a:buChar char="-"/>
            </a:pPr>
            <a:r>
              <a:rPr lang="ru-RU" sz="1900" dirty="0"/>
              <a:t>укладка и выверка плиты по заранее установленным маякам; </a:t>
            </a:r>
          </a:p>
          <a:p>
            <a:pPr>
              <a:buFontTx/>
              <a:buChar char="-"/>
            </a:pPr>
            <a:r>
              <a:rPr lang="ru-RU" sz="1900" dirty="0"/>
              <a:t>расстроповка; </a:t>
            </a:r>
          </a:p>
          <a:p>
            <a:pPr marL="0" indent="0">
              <a:buNone/>
            </a:pPr>
            <a:r>
              <a:rPr lang="ru-RU" sz="1900" dirty="0"/>
              <a:t>- замоноличивание стыков, швов и монтажных узлов.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27248B-7A76-4423-96E7-F258BF8A3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151" y="1148432"/>
            <a:ext cx="3340720" cy="22939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409CF2-8202-4587-9EE0-501DEF268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107" y="1148432"/>
            <a:ext cx="1556926" cy="228056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EFE931-056C-4AE9-927D-0D6ABF07E090}"/>
              </a:ext>
            </a:extLst>
          </p:cNvPr>
          <p:cNvSpPr/>
          <p:nvPr/>
        </p:nvSpPr>
        <p:spPr>
          <a:xfrm>
            <a:off x="171634" y="4598633"/>
            <a:ext cx="6113755" cy="2112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- При выверке уложенных плит следует обращать внимание на то, чтобы перепад между двумя смежными плитами по верхним краям не превышал 10 мм, а по нижним – 5 мм. </a:t>
            </a:r>
          </a:p>
          <a:p>
            <a:r>
              <a:rPr lang="ru-RU" sz="1600" dirty="0"/>
              <a:t>- Толщина монтажного шва под плитами перекрытий не должна быть более 20 мм. </a:t>
            </a:r>
          </a:p>
          <a:p>
            <a:r>
              <a:rPr lang="ru-RU" sz="1600" dirty="0"/>
              <a:t>- При наличии отклонений более допустимых значений плиту поднимают и укладывают заново, изменив толщину растворной постели.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591A822-8F4E-40D9-9D6C-AE25CFBFF9FF}"/>
              </a:ext>
            </a:extLst>
          </p:cNvPr>
          <p:cNvSpPr/>
          <p:nvPr/>
        </p:nvSpPr>
        <p:spPr>
          <a:xfrm>
            <a:off x="6285389" y="3811012"/>
            <a:ext cx="35038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600" dirty="0"/>
              <a:t>Крепление плит перекрытия между собой производится только после проведения исполнительной съемки геодезической службой. 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Плиты, установленные с недопустимыми отклонениями, подлежат демонтажу. 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После окончания монтажа плит перекрытия все </a:t>
            </a:r>
            <a:r>
              <a:rPr lang="ru-RU" sz="1600" b="1" dirty="0"/>
              <a:t>стыки</a:t>
            </a:r>
            <a:r>
              <a:rPr lang="ru-RU" sz="1600" dirty="0"/>
              <a:t> перекрытый между собой </a:t>
            </a:r>
            <a:r>
              <a:rPr lang="ru-RU" sz="1600" b="1" dirty="0"/>
              <a:t>замоноличиваются</a:t>
            </a:r>
            <a:r>
              <a:rPr lang="ru-RU" sz="1600" dirty="0"/>
              <a:t>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57B245-78C7-4D5F-8E12-0CCDCD508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516"/>
          <a:stretch/>
        </p:blipFill>
        <p:spPr>
          <a:xfrm>
            <a:off x="10333740" y="1136343"/>
            <a:ext cx="1746427" cy="22926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E969DC-DE87-4664-9DAA-C6EBAFE6C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7446" y="4351784"/>
            <a:ext cx="2082721" cy="235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37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134384-7394-4CF8-867F-634C92829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36" y="166978"/>
            <a:ext cx="11266999" cy="65995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/>
                </a:solidFill>
                <a:latin typeface="+mn-lt"/>
              </a:rPr>
              <a:t>Примеры типового выполнения стыков НС с ПП</a:t>
            </a:r>
            <a:endParaRPr lang="ru-RU" b="1" dirty="0">
              <a:latin typeface="+mn-lt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7CAB30A-A5C5-4811-AEE7-FF714EBECB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060" y="826936"/>
            <a:ext cx="3553290" cy="33038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DBA498-8FD9-4E25-919D-1791B5F24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60" y="4032251"/>
            <a:ext cx="3262933" cy="23754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8DC00C-5D31-43AB-9A4F-86EADF7EE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847" y="1268151"/>
            <a:ext cx="1932599" cy="237545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A90CD1-65F7-496B-8D0E-BFACF01930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3346" y="3864178"/>
            <a:ext cx="3067478" cy="2543530"/>
          </a:xfrm>
          <a:prstGeom prst="rect">
            <a:avLst/>
          </a:prstGeom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AD68D85F-AE4E-4004-A87D-A1F158AEE29D}"/>
              </a:ext>
            </a:extLst>
          </p:cNvPr>
          <p:cNvCxnSpPr>
            <a:cxnSpLocks/>
          </p:cNvCxnSpPr>
          <p:nvPr/>
        </p:nvCxnSpPr>
        <p:spPr>
          <a:xfrm flipH="1">
            <a:off x="1651000" y="1210266"/>
            <a:ext cx="1154345" cy="16154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CC29F0B1-F0F9-4A9C-A45B-A4BF76539D5F}"/>
              </a:ext>
            </a:extLst>
          </p:cNvPr>
          <p:cNvCxnSpPr>
            <a:cxnSpLocks/>
          </p:cNvCxnSpPr>
          <p:nvPr/>
        </p:nvCxnSpPr>
        <p:spPr>
          <a:xfrm>
            <a:off x="2805344" y="1198485"/>
            <a:ext cx="8023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029499F-8BBA-48FD-A413-86B002E3AD15}"/>
              </a:ext>
            </a:extLst>
          </p:cNvPr>
          <p:cNvSpPr txBox="1"/>
          <p:nvPr/>
        </p:nvSpPr>
        <p:spPr>
          <a:xfrm>
            <a:off x="2719549" y="852933"/>
            <a:ext cx="1174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Ц/П М100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037B3E8-BDB2-4692-8BD8-8DA8CC4BE0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9348" y="661397"/>
            <a:ext cx="2447331" cy="3536393"/>
          </a:xfrm>
          <a:prstGeom prst="rect">
            <a:avLst/>
          </a:prstGeom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id="{2A100BE5-909D-4FA1-AAD2-2CD80C2459CF}"/>
              </a:ext>
            </a:extLst>
          </p:cNvPr>
          <p:cNvSpPr/>
          <p:nvPr/>
        </p:nvSpPr>
        <p:spPr>
          <a:xfrm>
            <a:off x="5775960" y="2712720"/>
            <a:ext cx="531125" cy="2209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7CD53C35-214E-469F-8AE1-8EA8AB788B36}"/>
              </a:ext>
            </a:extLst>
          </p:cNvPr>
          <p:cNvCxnSpPr>
            <a:cxnSpLocks/>
            <a:stCxn id="19" idx="7"/>
          </p:cNvCxnSpPr>
          <p:nvPr/>
        </p:nvCxnSpPr>
        <p:spPr>
          <a:xfrm flipV="1">
            <a:off x="6229304" y="1866900"/>
            <a:ext cx="2960416" cy="8781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284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6E65C0-227D-4067-A9BE-D4C9D7392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574" y="106534"/>
            <a:ext cx="11683013" cy="63919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+mn-lt"/>
              </a:rPr>
              <a:t>8. Монтаж плит парапета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7E7D93-9E46-4EB2-B9FA-B1B09F0D4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21" y="824138"/>
            <a:ext cx="5144869" cy="3746377"/>
          </a:xfrm>
        </p:spPr>
        <p:txBody>
          <a:bodyPr>
            <a:normAutofit fontScale="92500" lnSpcReduction="20000"/>
          </a:bodyPr>
          <a:lstStyle/>
          <a:p>
            <a:r>
              <a:rPr lang="ru-RU" sz="2000" b="1" dirty="0"/>
              <a:t>Операции по монтажу панелей парапета выполняются в следующем порядке: </a:t>
            </a:r>
          </a:p>
          <a:p>
            <a:pPr>
              <a:buFontTx/>
              <a:buChar char="-"/>
            </a:pPr>
            <a:r>
              <a:rPr lang="ru-RU" sz="1800" dirty="0"/>
              <a:t>очистка площадки от загрязнения, снега, наледи; </a:t>
            </a:r>
          </a:p>
          <a:p>
            <a:pPr>
              <a:buFontTx/>
              <a:buChar char="-"/>
            </a:pPr>
            <a:r>
              <a:rPr lang="ru-RU" sz="1800" dirty="0"/>
              <a:t>подготовка панели парапета к строповке; </a:t>
            </a:r>
          </a:p>
          <a:p>
            <a:pPr>
              <a:buFontTx/>
              <a:buChar char="-"/>
            </a:pPr>
            <a:r>
              <a:rPr lang="ru-RU" sz="1800" dirty="0"/>
              <a:t>строповка (рис. 20); - подъем и подача; </a:t>
            </a:r>
          </a:p>
          <a:p>
            <a:pPr>
              <a:buFontTx/>
              <a:buChar char="-"/>
            </a:pPr>
            <a:r>
              <a:rPr lang="ru-RU" sz="1800" dirty="0"/>
              <a:t>прием панели парапета; </a:t>
            </a:r>
          </a:p>
          <a:p>
            <a:pPr>
              <a:buFontTx/>
              <a:buChar char="-"/>
            </a:pPr>
            <a:r>
              <a:rPr lang="ru-RU" sz="1800" dirty="0"/>
              <a:t>установка и выверка; </a:t>
            </a:r>
          </a:p>
          <a:p>
            <a:pPr>
              <a:buFontTx/>
              <a:buChar char="-"/>
            </a:pPr>
            <a:r>
              <a:rPr lang="ru-RU" sz="1800" dirty="0"/>
              <a:t>временное закрепление. </a:t>
            </a:r>
          </a:p>
          <a:p>
            <a:pPr>
              <a:buFontTx/>
              <a:buChar char="-"/>
            </a:pPr>
            <a:r>
              <a:rPr lang="ru-RU" sz="1800" dirty="0"/>
              <a:t>расстроповка.</a:t>
            </a:r>
          </a:p>
          <a:p>
            <a:pPr marL="0" indent="0">
              <a:buNone/>
            </a:pPr>
            <a:r>
              <a:rPr lang="ru-RU" sz="1800" dirty="0"/>
              <a:t>-  постоянное закрепление. </a:t>
            </a:r>
          </a:p>
          <a:p>
            <a:pPr marL="0" indent="0">
              <a:buNone/>
            </a:pPr>
            <a:r>
              <a:rPr lang="ru-RU" sz="1800" dirty="0"/>
              <a:t>Строповку панелей парапета производят аналогично строповке стен. 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6C7721-79F2-4619-AE36-390161820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954" y="448408"/>
            <a:ext cx="1328470" cy="17292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9F4DD0-2DD5-4997-92F8-8AD8431F38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825"/>
          <a:stretch/>
        </p:blipFill>
        <p:spPr>
          <a:xfrm>
            <a:off x="7531263" y="225237"/>
            <a:ext cx="2240255" cy="21240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F7EE92-DE18-406F-9BEB-73D7E1CA3E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00" b="7961"/>
          <a:stretch/>
        </p:blipFill>
        <p:spPr>
          <a:xfrm>
            <a:off x="10129577" y="166930"/>
            <a:ext cx="1688780" cy="212179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4FB5DC9-C2A8-4CF6-8072-C72B5F78E7B5}"/>
              </a:ext>
            </a:extLst>
          </p:cNvPr>
          <p:cNvSpPr/>
          <p:nvPr/>
        </p:nvSpPr>
        <p:spPr>
          <a:xfrm>
            <a:off x="248574" y="4318251"/>
            <a:ext cx="51854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- </a:t>
            </a:r>
            <a:r>
              <a:rPr lang="ru-RU" sz="1700" dirty="0"/>
              <a:t>После окончания монтажа панелей парапета закладные детали в панели обваривают с металлической деталью электросваркой.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3930F3-1976-4E04-9360-52EA68C07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5954" y="2539527"/>
            <a:ext cx="2305449" cy="177894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536A912-B539-45E8-BF30-7143BEFFB5EE}"/>
              </a:ext>
            </a:extLst>
          </p:cNvPr>
          <p:cNvSpPr/>
          <p:nvPr/>
        </p:nvSpPr>
        <p:spPr>
          <a:xfrm>
            <a:off x="230477" y="5241581"/>
            <a:ext cx="496731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/>
              <a:t>- К пустотной плите перекрытия металлическая деталь крепится путём сверления отверстия по месту в ребро плиты и установкой распорного анкера.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CA757E-3089-4FB2-9892-E905ADAB1B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9320" y="2527586"/>
            <a:ext cx="1933274" cy="19416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E91706-C028-4D90-897C-8B01FFB744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443" y="2583884"/>
            <a:ext cx="1456619" cy="180560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FF77821-6EEA-4894-9400-6E1C0032AB5C}"/>
              </a:ext>
            </a:extLst>
          </p:cNvPr>
          <p:cNvSpPr/>
          <p:nvPr/>
        </p:nvSpPr>
        <p:spPr>
          <a:xfrm>
            <a:off x="5252085" y="4648929"/>
            <a:ext cx="6834807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/>
              <a:t>- Постоянное закрепление панелей парапета между собой осуществляется при помощи монтажных связей по закладным деталям (уголки, пластины) электросваркой согласно рабочей документации.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BD3B91C-8FF1-447B-A86D-ACFE35252DE3}"/>
              </a:ext>
            </a:extLst>
          </p:cNvPr>
          <p:cNvSpPr/>
          <p:nvPr/>
        </p:nvSpPr>
        <p:spPr>
          <a:xfrm>
            <a:off x="5215890" y="5813907"/>
            <a:ext cx="6871003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/>
              <a:t>- После окончательного закреплении в проектном положении подкосы демонтируют, вынимают деревянный шаблон, отверстия тщательно заделывают цементно-песчаным раствором. </a:t>
            </a:r>
          </a:p>
        </p:txBody>
      </p:sp>
    </p:spTree>
    <p:extLst>
      <p:ext uri="{BB962C8B-B14F-4D97-AF65-F5344CB8AC3E}">
        <p14:creationId xmlns:p14="http://schemas.microsoft.com/office/powerpoint/2010/main" val="3635796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42A243-145E-4C31-BEA4-490BC5708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84" y="230819"/>
            <a:ext cx="11709647" cy="76348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2"/>
                </a:solidFill>
                <a:latin typeface="+mn-lt"/>
              </a:rPr>
              <a:t>Узел опирания панели парапета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60E5FF-502F-4F79-83FD-50B8C395D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361" y="1289234"/>
            <a:ext cx="3386014" cy="38271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319843-3FC2-4004-A3C1-0B79438CD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757" y="1289233"/>
            <a:ext cx="1825617" cy="38105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8C452-13CC-47F4-9D32-3539E8C13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755" y="1289233"/>
            <a:ext cx="1714923" cy="38163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0408E3-C6BB-463C-969D-035EC3B84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95" y="994299"/>
            <a:ext cx="3136535" cy="30541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87FD02-7D26-465F-ADA0-692FE2DF7C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321" y="3743325"/>
            <a:ext cx="2743750" cy="288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0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D9B23-1D0D-4899-9228-2269E5772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22" y="143124"/>
            <a:ext cx="11799736" cy="103367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/>
                </a:solidFill>
                <a:latin typeface="+mn-lt"/>
              </a:rPr>
              <a:t>Состав домокомплекта для индивидуального жилищного строительства от ДСК «Приморье»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57A7337-646A-45C5-B0F7-590145B470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3052" t="3015" r="2990" b="920"/>
          <a:stretch/>
        </p:blipFill>
        <p:spPr>
          <a:xfrm>
            <a:off x="222636" y="1528438"/>
            <a:ext cx="4381168" cy="4945712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0070B2D6-2DC7-41DA-814F-2CC4A0B03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1127" y="1528438"/>
            <a:ext cx="6885831" cy="4945712"/>
          </a:xfrm>
        </p:spPr>
        <p:txBody>
          <a:bodyPr/>
          <a:lstStyle/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000000"/>
                </a:solidFill>
              </a:rPr>
              <a:t>Наружные стены (НС) </a:t>
            </a:r>
            <a:r>
              <a:rPr lang="ru-RU" sz="1800" dirty="0">
                <a:solidFill>
                  <a:srgbClr val="000000"/>
                </a:solidFill>
              </a:rPr>
              <a:t>– 3-хслойные толщиной 300 мм заводского изготовления, состоят из трех слоев: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>
              <a:solidFill>
                <a:srgbClr val="00000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000000"/>
                </a:solidFill>
              </a:rPr>
              <a:t>- внутреннего </a:t>
            </a:r>
            <a:r>
              <a:rPr lang="ru-RU" sz="1800" b="1" dirty="0">
                <a:solidFill>
                  <a:srgbClr val="ED7D31"/>
                </a:solidFill>
              </a:rPr>
              <a:t>несущего</a:t>
            </a:r>
            <a:r>
              <a:rPr lang="ru-RU" sz="1800" b="1" dirty="0">
                <a:solidFill>
                  <a:srgbClr val="000000"/>
                </a:solidFill>
              </a:rPr>
              <a:t> слоя </a:t>
            </a:r>
            <a:r>
              <a:rPr lang="ru-RU" sz="1800" dirty="0">
                <a:solidFill>
                  <a:srgbClr val="000000"/>
                </a:solidFill>
              </a:rPr>
              <a:t>- железобетона, толщиной 95 мм;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000000"/>
                </a:solidFill>
              </a:rPr>
              <a:t>- слоя утеплителя </a:t>
            </a:r>
            <a:r>
              <a:rPr lang="ru-RU" sz="1800" dirty="0">
                <a:solidFill>
                  <a:srgbClr val="000000"/>
                </a:solidFill>
              </a:rPr>
              <a:t>- ППС20 ЕВРОПЛАСТ толщиной 140 мм (согласно теплотехническому расчёту);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000000"/>
                </a:solidFill>
              </a:rPr>
              <a:t>- наружного слоя - железобетона </a:t>
            </a:r>
            <a:r>
              <a:rPr lang="ru-RU" sz="1800" dirty="0">
                <a:solidFill>
                  <a:srgbClr val="000000"/>
                </a:solidFill>
              </a:rPr>
              <a:t>толщиной 65 мм с облицовкой керамической плиткой.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>
              <a:solidFill>
                <a:prstClr val="black"/>
              </a:solidFill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prstClr val="black"/>
                </a:solidFill>
              </a:rPr>
              <a:t>Внутренние стеновые панели </a:t>
            </a:r>
            <a:r>
              <a:rPr lang="ru-RU" sz="1800" dirty="0">
                <a:solidFill>
                  <a:prstClr val="black"/>
                </a:solidFill>
              </a:rPr>
              <a:t>являются 100% </a:t>
            </a:r>
            <a:r>
              <a:rPr lang="ru-RU" sz="1800" b="1" dirty="0">
                <a:solidFill>
                  <a:srgbClr val="ED7D31"/>
                </a:solidFill>
              </a:rPr>
              <a:t>несущими</a:t>
            </a:r>
            <a:r>
              <a:rPr lang="ru-RU" sz="1800" dirty="0">
                <a:solidFill>
                  <a:prstClr val="black"/>
                </a:solidFill>
              </a:rPr>
              <a:t> конструкциями.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prstClr val="black"/>
              </a:solidFill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prstClr val="black"/>
                </a:solidFill>
              </a:rPr>
              <a:t>Перекрытия</a:t>
            </a:r>
            <a:r>
              <a:rPr lang="ru-RU" sz="1800" dirty="0">
                <a:solidFill>
                  <a:prstClr val="black"/>
                </a:solidFill>
              </a:rPr>
              <a:t> – сборные железобетонные преднапряженные многопустотные плиты толщиной 220 мм. 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prstClr val="black"/>
              </a:solidFill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prstClr val="black"/>
                </a:solidFill>
              </a:rPr>
              <a:t>Парапет</a:t>
            </a:r>
            <a:r>
              <a:rPr lang="ru-RU" sz="1800" dirty="0">
                <a:solidFill>
                  <a:prstClr val="black"/>
                </a:solidFill>
              </a:rPr>
              <a:t> – сборные однослойные стеновые панели толщиной 65 мм.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68679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9C12D4-C883-4EA8-BDCD-EB9F7D788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67" y="55659"/>
            <a:ext cx="11964808" cy="965092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+mn-lt"/>
              </a:rPr>
              <a:t>9. Заделка межпанельных швов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F4B330-C33B-4948-903D-A10A8FA445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9560" y="1496137"/>
            <a:ext cx="4362009" cy="50570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8000" dirty="0"/>
              <a:t>Герметизация производится после окончания антикоррозийной защиты З/Д и ее полного высыхания. </a:t>
            </a:r>
          </a:p>
          <a:p>
            <a:pPr marL="0" indent="0">
              <a:buNone/>
            </a:pPr>
            <a:endParaRPr lang="ru-RU" sz="8000" dirty="0"/>
          </a:p>
          <a:p>
            <a:pPr marL="0" indent="0">
              <a:buNone/>
            </a:pPr>
            <a:r>
              <a:rPr lang="ru-RU" sz="8000" dirty="0"/>
              <a:t>1. Стыки наружного слоя 3НН заделываются жгутом вилатерм.</a:t>
            </a:r>
          </a:p>
          <a:p>
            <a:pPr marL="0" indent="0">
              <a:buNone/>
            </a:pPr>
            <a:endParaRPr lang="ru-RU" sz="8000" dirty="0"/>
          </a:p>
          <a:p>
            <a:pPr marL="0" indent="0">
              <a:buNone/>
            </a:pPr>
            <a:r>
              <a:rPr lang="ru-RU" sz="8000" dirty="0"/>
              <a:t>2. Герметизация </a:t>
            </a:r>
            <a:r>
              <a:rPr lang="ru-RU" sz="8000" b="1" dirty="0"/>
              <a:t>наружной стороны плиты</a:t>
            </a:r>
            <a:r>
              <a:rPr lang="ru-RU" sz="8000" dirty="0"/>
              <a:t> (со стороны облицовочной плитки) производится </a:t>
            </a:r>
            <a:r>
              <a:rPr lang="ru-RU" sz="8000" b="1" dirty="0"/>
              <a:t>герметизирующей мастикой</a:t>
            </a:r>
            <a:r>
              <a:rPr lang="ru-RU" sz="8000" dirty="0"/>
              <a:t>.</a:t>
            </a:r>
          </a:p>
          <a:p>
            <a:pPr marL="0" indent="0">
              <a:buNone/>
            </a:pPr>
            <a:endParaRPr lang="ru-RU" sz="8000" dirty="0"/>
          </a:p>
          <a:p>
            <a:pPr marL="0" indent="0">
              <a:buNone/>
            </a:pPr>
            <a:r>
              <a:rPr lang="ru-RU" sz="8000" dirty="0"/>
              <a:t>3.  Заделка (зачеканка) швов</a:t>
            </a:r>
            <a:r>
              <a:rPr lang="ru-RU" sz="8000" b="1" dirty="0"/>
              <a:t> с внутренней стороны </a:t>
            </a:r>
            <a:r>
              <a:rPr lang="ru-RU" sz="8000" dirty="0"/>
              <a:t>(со стороны помещения) производится </a:t>
            </a:r>
            <a:r>
              <a:rPr lang="ru-RU" sz="8000" b="1" dirty="0"/>
              <a:t>ц/п раствором </a:t>
            </a:r>
            <a:r>
              <a:rPr lang="ru-RU" sz="8000" dirty="0"/>
              <a:t>маркой соответствующей проектной документации.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8D8FE94-2CF6-4010-A20B-48D5B06C43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200" t="9481" r="2888" b="3133"/>
          <a:stretch/>
        </p:blipFill>
        <p:spPr>
          <a:xfrm>
            <a:off x="5670505" y="1283971"/>
            <a:ext cx="3459855" cy="22769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FB28FE-C570-4133-B0CF-59C3A81B4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294" y="4078836"/>
            <a:ext cx="3526224" cy="18869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30B537-4FF6-4D79-974B-AB2A1BAA4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7958" y="4237686"/>
            <a:ext cx="1752015" cy="17520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DFB284-27ED-48C5-A434-8C918A823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9973" y="868299"/>
            <a:ext cx="1369116" cy="2855327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ED9A196-26A4-4188-B1A6-C69E7330B68F}"/>
              </a:ext>
            </a:extLst>
          </p:cNvPr>
          <p:cNvGrpSpPr/>
          <p:nvPr/>
        </p:nvGrpSpPr>
        <p:grpSpPr>
          <a:xfrm>
            <a:off x="5241880" y="1283971"/>
            <a:ext cx="3393942" cy="2307405"/>
            <a:chOff x="5202396" y="1301884"/>
            <a:chExt cx="3393942" cy="2307405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A2160778-369E-4872-A124-608F25A8EB45}"/>
                </a:ext>
              </a:extLst>
            </p:cNvPr>
            <p:cNvSpPr/>
            <p:nvPr/>
          </p:nvSpPr>
          <p:spPr>
            <a:xfrm>
              <a:off x="8167713" y="1346032"/>
              <a:ext cx="428625" cy="338462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3425F9C7-AD76-4A71-A742-7A1E19A6E264}"/>
                </a:ext>
              </a:extLst>
            </p:cNvPr>
            <p:cNvSpPr/>
            <p:nvPr/>
          </p:nvSpPr>
          <p:spPr>
            <a:xfrm>
              <a:off x="5202396" y="1301884"/>
              <a:ext cx="428625" cy="38850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EBBEC112-4E2E-4AFA-B361-B5A9690009F2}"/>
                </a:ext>
              </a:extLst>
            </p:cNvPr>
            <p:cNvSpPr/>
            <p:nvPr/>
          </p:nvSpPr>
          <p:spPr>
            <a:xfrm>
              <a:off x="6708875" y="3272014"/>
              <a:ext cx="481078" cy="3372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2C3180-C7A2-4020-AE98-E3D98E04D1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0413" y="4237686"/>
            <a:ext cx="1752015" cy="17520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C4451C-02AE-452C-A564-BB738CD25A19}"/>
              </a:ext>
            </a:extLst>
          </p:cNvPr>
          <p:cNvSpPr txBox="1"/>
          <p:nvPr/>
        </p:nvSpPr>
        <p:spPr>
          <a:xfrm>
            <a:off x="8347957" y="3890337"/>
            <a:ext cx="1752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Герметик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490667-9A94-4081-9136-2E69CDD47341}"/>
              </a:ext>
            </a:extLst>
          </p:cNvPr>
          <p:cNvSpPr txBox="1"/>
          <p:nvPr/>
        </p:nvSpPr>
        <p:spPr>
          <a:xfrm>
            <a:off x="10250411" y="3880315"/>
            <a:ext cx="1752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Вилатерм</a:t>
            </a:r>
          </a:p>
        </p:txBody>
      </p:sp>
    </p:spTree>
    <p:extLst>
      <p:ext uri="{BB962C8B-B14F-4D97-AF65-F5344CB8AC3E}">
        <p14:creationId xmlns:p14="http://schemas.microsoft.com/office/powerpoint/2010/main" val="20725872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D6312-F9DD-4496-8219-FBFC5CB71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33" y="143124"/>
            <a:ext cx="11847443" cy="104957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/>
                </a:solidFill>
                <a:latin typeface="+mn-lt"/>
              </a:rPr>
              <a:t>Ошибки монтажа: узел фундаментная плита –наружная стена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CFB98EB-5C58-4D17-A328-3B285270F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5891" y="2244248"/>
            <a:ext cx="2546556" cy="33971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51F295-CA98-4F49-B098-AA73B90F07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9" r="7193"/>
          <a:stretch/>
        </p:blipFill>
        <p:spPr>
          <a:xfrm>
            <a:off x="9298265" y="2244248"/>
            <a:ext cx="2669296" cy="33971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414C65-9807-42B2-9A34-F16D6F9907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10" b="5792"/>
          <a:stretch/>
        </p:blipFill>
        <p:spPr>
          <a:xfrm>
            <a:off x="24443" y="2504661"/>
            <a:ext cx="2805814" cy="2981740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68CD988-82D1-443D-9112-2314CD66CB2F}"/>
              </a:ext>
            </a:extLst>
          </p:cNvPr>
          <p:cNvGrpSpPr/>
          <p:nvPr/>
        </p:nvGrpSpPr>
        <p:grpSpPr>
          <a:xfrm>
            <a:off x="1974853" y="1126567"/>
            <a:ext cx="3961758" cy="4514873"/>
            <a:chOff x="2022550" y="1310179"/>
            <a:chExt cx="3961758" cy="4514873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03863A86-B588-48DF-9BF9-A8F2DC83B56C}"/>
                </a:ext>
              </a:extLst>
            </p:cNvPr>
            <p:cNvSpPr/>
            <p:nvPr/>
          </p:nvSpPr>
          <p:spPr>
            <a:xfrm>
              <a:off x="2022550" y="1310179"/>
              <a:ext cx="381886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b="1" dirty="0"/>
                <a:t>как надо делать:</a:t>
              </a:r>
              <a:endParaRPr lang="ru-RU" sz="3600" dirty="0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5D7B9BD-26D0-44DA-A9B6-49F70868B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31381" y="2409245"/>
              <a:ext cx="3052927" cy="3415807"/>
            </a:xfrm>
            <a:prstGeom prst="rect">
              <a:avLst/>
            </a:prstGeom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5C4905D-6103-4CD8-8936-289EBB2479E4}"/>
              </a:ext>
            </a:extLst>
          </p:cNvPr>
          <p:cNvSpPr/>
          <p:nvPr/>
        </p:nvSpPr>
        <p:spPr>
          <a:xfrm>
            <a:off x="6456542" y="1149660"/>
            <a:ext cx="44527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как не надо делать: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6D819830-491E-4947-8C98-653D229FD0F0}"/>
              </a:ext>
            </a:extLst>
          </p:cNvPr>
          <p:cNvCxnSpPr>
            <a:cxnSpLocks/>
          </p:cNvCxnSpPr>
          <p:nvPr/>
        </p:nvCxnSpPr>
        <p:spPr>
          <a:xfrm>
            <a:off x="6154310" y="1502797"/>
            <a:ext cx="0" cy="490595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D8D489EF-0660-4DEF-B6AA-64789EAC3105}"/>
              </a:ext>
            </a:extLst>
          </p:cNvPr>
          <p:cNvCxnSpPr/>
          <p:nvPr/>
        </p:nvCxnSpPr>
        <p:spPr>
          <a:xfrm flipV="1">
            <a:off x="5247861" y="3429000"/>
            <a:ext cx="0" cy="7295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365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C3E48-03D0-4EC8-AFFF-74A3788E9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97" y="230818"/>
            <a:ext cx="11683013" cy="861135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  <a:latin typeface="+mn-lt"/>
              </a:rPr>
              <a:t>Ошибки монтажа </a:t>
            </a:r>
            <a:r>
              <a:rPr lang="ru-RU" dirty="0">
                <a:solidFill>
                  <a:schemeClr val="accent2"/>
                </a:solidFill>
                <a:latin typeface="+mn-lt"/>
              </a:rPr>
              <a:t>(продолжение)</a:t>
            </a:r>
          </a:p>
        </p:txBody>
      </p:sp>
      <p:pic>
        <p:nvPicPr>
          <p:cNvPr id="19" name="Объект 18">
            <a:extLst>
              <a:ext uri="{FF2B5EF4-FFF2-40B4-BE49-F238E27FC236}">
                <a16:creationId xmlns:a16="http://schemas.microsoft.com/office/drawing/2014/main" id="{E25003DE-7FF3-45C6-B0D2-293804558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761" y="1420427"/>
            <a:ext cx="3168341" cy="429679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EC4A30E-5651-41DB-BA6D-CD0354B00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432" y="1631595"/>
            <a:ext cx="3431924" cy="40856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1E09A3-0CC8-496C-B44A-244F0DAC4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282" y="1539458"/>
            <a:ext cx="3053969" cy="417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089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21B0A1-5DEC-4B1D-A80C-6F2A2CCF1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98" y="186431"/>
            <a:ext cx="11496584" cy="816746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2"/>
                </a:solidFill>
                <a:latin typeface="+mn-lt"/>
              </a:rPr>
              <a:t>Ошибки монтажа </a:t>
            </a:r>
            <a:r>
              <a:rPr lang="ru-RU" sz="4000" dirty="0">
                <a:solidFill>
                  <a:schemeClr val="accent2"/>
                </a:solidFill>
                <a:latin typeface="+mn-lt"/>
              </a:rPr>
              <a:t>(продолжение)</a:t>
            </a:r>
            <a:endParaRPr lang="ru-RU" sz="4000" dirty="0">
              <a:latin typeface="+mn-lt"/>
            </a:endParaRPr>
          </a:p>
        </p:txBody>
      </p:sp>
      <p:pic>
        <p:nvPicPr>
          <p:cNvPr id="30" name="Объект 29">
            <a:extLst>
              <a:ext uri="{FF2B5EF4-FFF2-40B4-BE49-F238E27FC236}">
                <a16:creationId xmlns:a16="http://schemas.microsoft.com/office/drawing/2014/main" id="{C262CDA4-7499-419F-814C-E6235F537F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534" y="1588951"/>
            <a:ext cx="2664678" cy="476567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FFAB8E0-8174-4799-B512-511993C52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645" y="1766657"/>
            <a:ext cx="3132831" cy="458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836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506C8D-3460-4A68-B15C-38338E7FA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75" y="143123"/>
            <a:ext cx="11863346" cy="988854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latin typeface="+mn-lt"/>
              </a:rPr>
              <a:t>Приложение 3. </a:t>
            </a:r>
            <a:r>
              <a:rPr lang="ru-RU" sz="3200" b="1" dirty="0">
                <a:solidFill>
                  <a:schemeClr val="accent2"/>
                </a:solidFill>
                <a:latin typeface="+mn-lt"/>
              </a:rPr>
              <a:t>Инструкция по установке подкосов для временного крепления стеновых панелей с использованием анкерных болтов.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A27D1DD-47D0-46C5-9CEC-07304827C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5262" y="1291300"/>
            <a:ext cx="2152650" cy="287655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B6D74E8-34BD-4BF4-AFD1-C3ADDD5DD13E}"/>
              </a:ext>
            </a:extLst>
          </p:cNvPr>
          <p:cNvSpPr/>
          <p:nvPr/>
        </p:nvSpPr>
        <p:spPr>
          <a:xfrm>
            <a:off x="246469" y="1131978"/>
            <a:ext cx="11767951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Необходимый инструмент:</a:t>
            </a:r>
          </a:p>
          <a:p>
            <a:endParaRPr lang="ru-RU" b="1" dirty="0">
              <a:solidFill>
                <a:srgbClr val="000000"/>
              </a:solidFill>
            </a:endParaRPr>
          </a:p>
          <a:p>
            <a:r>
              <a:rPr lang="ru-RU" dirty="0">
                <a:solidFill>
                  <a:srgbClr val="000000"/>
                </a:solidFill>
              </a:rPr>
              <a:t>- телескопический подкос;</a:t>
            </a:r>
          </a:p>
          <a:p>
            <a:r>
              <a:rPr lang="ru-RU" dirty="0">
                <a:solidFill>
                  <a:srgbClr val="000000"/>
                </a:solidFill>
              </a:rPr>
              <a:t>- аккумуляторный перфоратор;</a:t>
            </a:r>
          </a:p>
          <a:p>
            <a:r>
              <a:rPr lang="ru-RU" dirty="0">
                <a:solidFill>
                  <a:srgbClr val="000000"/>
                </a:solidFill>
              </a:rPr>
              <a:t>- твердосплавный бур; </a:t>
            </a:r>
          </a:p>
          <a:p>
            <a:r>
              <a:rPr lang="ru-RU" dirty="0">
                <a:solidFill>
                  <a:srgbClr val="000000"/>
                </a:solidFill>
              </a:rPr>
              <a:t>- насос для продувки; </a:t>
            </a:r>
          </a:p>
          <a:p>
            <a:r>
              <a:rPr lang="ru-RU" dirty="0">
                <a:solidFill>
                  <a:srgbClr val="000000"/>
                </a:solidFill>
              </a:rPr>
              <a:t>- щетка для прочистки отверстий; </a:t>
            </a:r>
          </a:p>
          <a:p>
            <a:r>
              <a:rPr lang="ru-RU" dirty="0">
                <a:solidFill>
                  <a:srgbClr val="000000"/>
                </a:solidFill>
              </a:rPr>
              <a:t>- аккумуляторный ударный гайковерт;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000000"/>
                </a:solidFill>
              </a:rPr>
              <a:t>торцевая головка на гайковерт; 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000000"/>
                </a:solidFill>
              </a:rPr>
              <a:t>анкер-шурупы;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000000"/>
                </a:solidFill>
              </a:rPr>
              <a:t>динамометрический ключ;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000000"/>
                </a:solidFill>
              </a:rPr>
              <a:t>втулка для браковки анкер-шурупов.</a:t>
            </a:r>
          </a:p>
          <a:p>
            <a:endParaRPr lang="ru-RU" dirty="0">
              <a:solidFill>
                <a:srgbClr val="000000"/>
              </a:solidFill>
            </a:endParaRPr>
          </a:p>
          <a:p>
            <a:r>
              <a:rPr lang="ru-RU" sz="2000" b="1" dirty="0"/>
              <a:t>Технологическая последовательность выполнения работ:</a:t>
            </a:r>
          </a:p>
          <a:p>
            <a:r>
              <a:rPr lang="ru-RU" b="1" dirty="0"/>
              <a:t> 1. Установка подкосов. </a:t>
            </a:r>
          </a:p>
          <a:p>
            <a:endParaRPr lang="ru-RU" b="1" dirty="0"/>
          </a:p>
          <a:p>
            <a:pPr marL="285750" indent="-285750">
              <a:buFontTx/>
              <a:buChar char="-"/>
            </a:pPr>
            <a:r>
              <a:rPr lang="ru-RU" dirty="0"/>
              <a:t>геодезист или монтажник наносит отметки-риски в местах крепления </a:t>
            </a:r>
          </a:p>
          <a:p>
            <a:pPr marL="285750" indent="-285750">
              <a:buFontTx/>
              <a:buChar char="-"/>
            </a:pPr>
            <a:r>
              <a:rPr lang="ru-RU" dirty="0"/>
              <a:t>подкосов в фундаментной плите;</a:t>
            </a:r>
          </a:p>
          <a:p>
            <a:r>
              <a:rPr lang="ru-RU" dirty="0"/>
              <a:t> используя перфоратор, просверливает отверстия в плите; </a:t>
            </a:r>
          </a:p>
          <a:p>
            <a:r>
              <a:rPr lang="ru-RU" dirty="0"/>
              <a:t>(рис А1) на глубину 75 мм (рис. А4);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35651BDD-706D-421C-99AB-12189ED9FF0E}"/>
              </a:ext>
            </a:extLst>
          </p:cNvPr>
          <p:cNvGrpSpPr/>
          <p:nvPr/>
        </p:nvGrpSpPr>
        <p:grpSpPr>
          <a:xfrm>
            <a:off x="8507037" y="1249538"/>
            <a:ext cx="2970196" cy="5427968"/>
            <a:chOff x="8569180" y="1045766"/>
            <a:chExt cx="2970196" cy="5427968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1FCA7F8B-A2E1-4553-8B9B-A68F60F4A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69180" y="4978309"/>
              <a:ext cx="2914650" cy="1495425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A4E56407-56BE-47EE-82D3-0DCBBEC6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97755" y="3215809"/>
              <a:ext cx="2886075" cy="1495425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D9538FC-77F4-442E-9024-1B4CF36DA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97755" y="1045766"/>
              <a:ext cx="2941621" cy="1961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09299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CF53F-DC8E-471B-A2D9-CE630F1F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20" y="103367"/>
            <a:ext cx="12064779" cy="57767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/>
                </a:solidFill>
                <a:latin typeface="+mn-lt"/>
              </a:rPr>
              <a:t>Установка подкосов </a:t>
            </a:r>
            <a:r>
              <a:rPr lang="ru-RU" dirty="0">
                <a:solidFill>
                  <a:schemeClr val="accent2"/>
                </a:solidFill>
              </a:rPr>
              <a:t>(продолжение)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005295-5C65-4264-AD1C-8E0EFBF171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220" y="946205"/>
            <a:ext cx="5892580" cy="5716988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-"/>
            </a:pPr>
            <a:r>
              <a:rPr lang="ru-RU" dirty="0"/>
              <a:t>подготовленное отверстие </a:t>
            </a:r>
            <a:r>
              <a:rPr lang="ru-RU" b="1" dirty="0"/>
              <a:t>очищается</a:t>
            </a:r>
            <a:r>
              <a:rPr lang="ru-RU" dirty="0"/>
              <a:t> </a:t>
            </a:r>
            <a:r>
              <a:rPr lang="ru-RU" b="1" dirty="0"/>
              <a:t>насосом</a:t>
            </a:r>
            <a:r>
              <a:rPr lang="ru-RU" dirty="0"/>
              <a:t> для продувки отверстий (рис. А2).</a:t>
            </a:r>
          </a:p>
          <a:p>
            <a:pPr>
              <a:buFontTx/>
              <a:buChar char="-"/>
            </a:pPr>
            <a:r>
              <a:rPr lang="ru-RU" dirty="0"/>
              <a:t> Если работы ведутся </a:t>
            </a:r>
            <a:r>
              <a:rPr lang="ru-RU" b="1" dirty="0"/>
              <a:t>под дождем</a:t>
            </a:r>
            <a:r>
              <a:rPr lang="ru-RU" dirty="0"/>
              <a:t>, то отверстие прочищается с использованием </a:t>
            </a:r>
            <a:r>
              <a:rPr lang="ru-RU" b="1" dirty="0"/>
              <a:t>специальной щетки</a:t>
            </a:r>
            <a:r>
              <a:rPr lang="ru-RU" dirty="0"/>
              <a:t>; </a:t>
            </a:r>
          </a:p>
          <a:p>
            <a:pPr>
              <a:buFontTx/>
              <a:buChar char="-"/>
            </a:pPr>
            <a:r>
              <a:rPr lang="ru-RU" dirty="0"/>
              <a:t>второй монтажник подает один конец подкоса к месту установки; </a:t>
            </a:r>
          </a:p>
          <a:p>
            <a:pPr>
              <a:buFontTx/>
              <a:buChar char="-"/>
            </a:pPr>
            <a:r>
              <a:rPr lang="ru-RU" dirty="0"/>
              <a:t>просверливается отверстие в </a:t>
            </a:r>
            <a:r>
              <a:rPr lang="ru-RU" b="1" dirty="0"/>
              <a:t>наружной стеновой панели для верхней части подкоса </a:t>
            </a:r>
            <a:r>
              <a:rPr lang="ru-RU" dirty="0"/>
              <a:t>с использованием анкерного болта и гайковерта на </a:t>
            </a:r>
            <a:r>
              <a:rPr lang="ru-RU" b="1" dirty="0"/>
              <a:t>глубину 75 мм </a:t>
            </a:r>
            <a:r>
              <a:rPr lang="ru-RU" dirty="0"/>
              <a:t>(если в стене предусмотрены петли – то крепить верхнюю часть подкоса к ней с помощью крюка); </a:t>
            </a:r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b="1" dirty="0"/>
              <a:t>нижнюю часть подкоса крепят с использованием анкерного болта и гайковерта </a:t>
            </a:r>
            <a:r>
              <a:rPr lang="ru-RU" dirty="0"/>
              <a:t>(рис. А3); </a:t>
            </a:r>
          </a:p>
          <a:p>
            <a:pPr>
              <a:buFontTx/>
              <a:buChar char="-"/>
            </a:pPr>
            <a:endParaRPr lang="ru-RU" dirty="0"/>
          </a:p>
          <a:p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C05E529-28C3-4DAD-96CD-FE60750FBC30}"/>
              </a:ext>
            </a:extLst>
          </p:cNvPr>
          <p:cNvGrpSpPr/>
          <p:nvPr/>
        </p:nvGrpSpPr>
        <p:grpSpPr>
          <a:xfrm>
            <a:off x="7167597" y="946205"/>
            <a:ext cx="3381083" cy="4554650"/>
            <a:chOff x="6803612" y="1081377"/>
            <a:chExt cx="3381083" cy="4554650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C7765CF-0D30-4BA6-852D-E260E84E9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03612" y="3857091"/>
              <a:ext cx="3381083" cy="1778936"/>
            </a:xfrm>
            <a:prstGeom prst="rect">
              <a:avLst/>
            </a:prstGeom>
          </p:spPr>
        </p:pic>
        <p:pic>
          <p:nvPicPr>
            <p:cNvPr id="7" name="Объект 4">
              <a:extLst>
                <a:ext uri="{FF2B5EF4-FFF2-40B4-BE49-F238E27FC236}">
                  <a16:creationId xmlns:a16="http://schemas.microsoft.com/office/drawing/2014/main" id="{549D2E02-3014-409F-B299-CA0F642FC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03612" y="1081377"/>
              <a:ext cx="3381083" cy="17731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79027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506EB-3DC3-4AA0-A157-AA57DF13F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64" y="143123"/>
            <a:ext cx="11815640" cy="63610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/>
                </a:solidFill>
                <a:latin typeface="+mn-lt"/>
              </a:rPr>
              <a:t>Установка подкосов (продолжение)</a:t>
            </a:r>
            <a:endParaRPr lang="ru-RU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9A1FB3-23F5-49E0-BE70-2FF928FF86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6977" y="978010"/>
            <a:ext cx="5852823" cy="5736867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ru-RU" dirty="0"/>
              <a:t>выполняется </a:t>
            </a:r>
            <a:r>
              <a:rPr lang="ru-RU" b="1" dirty="0"/>
              <a:t>доводка</a:t>
            </a:r>
            <a:r>
              <a:rPr lang="ru-RU" dirty="0"/>
              <a:t> анкерного болта – </a:t>
            </a:r>
            <a:r>
              <a:rPr lang="ru-RU" b="1" dirty="0"/>
              <a:t>динамометрическим ключом с заданным моментом затяжки;</a:t>
            </a:r>
            <a:r>
              <a:rPr lang="ru-RU" dirty="0"/>
              <a:t> </a:t>
            </a:r>
          </a:p>
          <a:p>
            <a:pPr>
              <a:buFontTx/>
              <a:buChar char="-"/>
            </a:pPr>
            <a:r>
              <a:rPr lang="ru-RU" dirty="0"/>
              <a:t>в таком же порядке устанавливается второй подкос. После этого, с помощью фаркопа, панель устанавливается в проектное положение. </a:t>
            </a:r>
          </a:p>
          <a:p>
            <a:pPr marL="0" indent="0">
              <a:buNone/>
            </a:pPr>
            <a:r>
              <a:rPr lang="ru-RU" b="1" dirty="0"/>
              <a:t>2. Снятие подкосов:  </a:t>
            </a:r>
          </a:p>
          <a:p>
            <a:pPr>
              <a:buFontTx/>
              <a:buChar char="-"/>
            </a:pPr>
            <a:r>
              <a:rPr lang="ru-RU" dirty="0"/>
              <a:t>после выполнения постоянного крепления стены производится раскрепление подкоса путем демонтажа анкерных болтов;</a:t>
            </a:r>
          </a:p>
          <a:p>
            <a:pPr marL="0" indent="0">
              <a:buNone/>
            </a:pPr>
            <a:r>
              <a:rPr lang="ru-RU" dirty="0"/>
              <a:t> - отверстия, после снятия анкерных болтов, необходимо тщательно заделать раствором.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A43D6A6-87A0-4E5C-B4FB-4A9D678350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53747" y="1058751"/>
            <a:ext cx="3602738" cy="278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20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F5AA2A-0BD4-498B-9503-09E99C886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442" y="174930"/>
            <a:ext cx="11752028" cy="61225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latin typeface="+mn-lt"/>
              </a:rPr>
              <a:t>Приложение 4. </a:t>
            </a:r>
            <a:r>
              <a:rPr lang="ru-RU" sz="4000" b="1" dirty="0">
                <a:solidFill>
                  <a:schemeClr val="accent2"/>
                </a:solidFill>
                <a:latin typeface="+mn-lt"/>
              </a:rPr>
              <a:t>Браковка анкер-шурупов.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E61CD2-7126-446C-A5BE-B45B44C7C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221" y="978010"/>
            <a:ext cx="5892579" cy="5705060"/>
          </a:xfrm>
        </p:spPr>
        <p:txBody>
          <a:bodyPr>
            <a:normAutofit fontScale="92500"/>
          </a:bodyPr>
          <a:lstStyle/>
          <a:p>
            <a:r>
              <a:rPr lang="ru-RU" dirty="0"/>
              <a:t>Перед каждой установкой анкер-шурупов необходимо </a:t>
            </a:r>
            <a:r>
              <a:rPr lang="ru-RU" b="1" dirty="0"/>
              <a:t>провести проверку годности</a:t>
            </a:r>
            <a:r>
              <a:rPr lang="ru-RU" dirty="0"/>
              <a:t> анкер-шурупа к использованию.</a:t>
            </a:r>
          </a:p>
          <a:p>
            <a:r>
              <a:rPr lang="ru-RU" dirty="0"/>
              <a:t> Проверка проводится с использованием </a:t>
            </a:r>
            <a:r>
              <a:rPr lang="ru-RU" b="1" dirty="0"/>
              <a:t>специальной проверочной втулки-шаблона</a:t>
            </a:r>
            <a:r>
              <a:rPr lang="ru-RU" dirty="0"/>
              <a:t>.  </a:t>
            </a:r>
          </a:p>
          <a:p>
            <a:r>
              <a:rPr lang="ru-RU" dirty="0"/>
              <a:t>Монтажник берет </a:t>
            </a:r>
            <a:r>
              <a:rPr lang="ru-RU" b="1" dirty="0"/>
              <a:t>анкер и вкручивает </a:t>
            </a:r>
            <a:r>
              <a:rPr lang="ru-RU" dirty="0"/>
              <a:t>во втулку. </a:t>
            </a:r>
          </a:p>
          <a:p>
            <a:r>
              <a:rPr lang="ru-RU" dirty="0"/>
              <a:t>Если </a:t>
            </a:r>
            <a:r>
              <a:rPr lang="ru-RU" b="1" dirty="0"/>
              <a:t>край анкер-шурупа вышел за край втулки </a:t>
            </a:r>
            <a:r>
              <a:rPr lang="ru-RU" dirty="0"/>
              <a:t>(рис. B7.b), то анкер-шуруп считается </a:t>
            </a:r>
            <a:r>
              <a:rPr lang="ru-RU" b="1" dirty="0"/>
              <a:t>негодным</a:t>
            </a:r>
            <a:r>
              <a:rPr lang="ru-RU" dirty="0"/>
              <a:t> к использованию и утилизируется (рис. </a:t>
            </a:r>
          </a:p>
          <a:p>
            <a:r>
              <a:rPr lang="en-US" dirty="0"/>
              <a:t>B8.b).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4C720F8-9BE4-4DDA-966E-D808706D32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86157" y="977595"/>
            <a:ext cx="5778622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15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150AA-6293-41DA-89F4-D65DEB18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2" y="214685"/>
            <a:ext cx="12046226" cy="85874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/>
                </a:solidFill>
                <a:latin typeface="+mn-lt"/>
              </a:rPr>
              <a:t>Технологическая последовательность выполнения монтажных работ: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83D8D7-8290-46C4-8C56-BB710909B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685" y="1439185"/>
            <a:ext cx="11759979" cy="5295569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b="1" dirty="0"/>
              <a:t>Подготовить все необходимые инструменты, устройства, приспособления, оборудование, материалы.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b="1" dirty="0"/>
              <a:t>Подготовительные работы.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b="1" dirty="0"/>
              <a:t>Смонтировать плиты НС с использованием временной системы крепления – подкосов.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b="1" dirty="0"/>
              <a:t>Зафиксировать окончательно, монтаж плит НС между собой методом сварки закладных деталей.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b="1" dirty="0"/>
              <a:t>Смонтировать плиты ВС с использованием временной системы крепления – подкосов.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b="1" dirty="0"/>
              <a:t>Зафиксировать окончательно монтаж плит ВС методом сварки закладных деталей.</a:t>
            </a:r>
          </a:p>
          <a:p>
            <a:pPr marL="0" indent="0">
              <a:buNone/>
            </a:pPr>
            <a:r>
              <a:rPr lang="ru-RU" b="1" dirty="0"/>
              <a:t>7.    Смонтировать плиты перекрытия - ПП.</a:t>
            </a:r>
          </a:p>
          <a:p>
            <a:pPr marL="0" indent="0">
              <a:buNone/>
            </a:pPr>
            <a:r>
              <a:rPr lang="ru-RU" b="1" dirty="0"/>
              <a:t>8.    Смонтировать плиты парапета – ПП.</a:t>
            </a:r>
          </a:p>
          <a:p>
            <a:pPr marL="0" indent="0">
              <a:buNone/>
            </a:pPr>
            <a:r>
              <a:rPr lang="ru-RU" b="1" dirty="0"/>
              <a:t>9.    Произвести заделку межпанельных швов.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ru-RU" b="1" dirty="0"/>
          </a:p>
          <a:p>
            <a:pPr marL="514350" indent="-514350">
              <a:buAutoNum type="arabicPeriod"/>
            </a:pPr>
            <a:endParaRPr lang="ru-RU" dirty="0"/>
          </a:p>
          <a:p>
            <a:pPr marL="514350" indent="-51435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3848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3441C2-557C-4F76-AAAD-D4A5131CA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21" y="511426"/>
            <a:ext cx="11652809" cy="569951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+mn-lt"/>
              </a:rPr>
              <a:t>1. Подготовка всех необходимых инструментов, устройств, приспособлений, оборудования, материалов </a:t>
            </a:r>
            <a:br>
              <a:rPr lang="ru-RU" sz="2400" b="1" dirty="0">
                <a:latin typeface="+mn-lt"/>
              </a:rPr>
            </a:br>
            <a:r>
              <a:rPr lang="ru-RU" sz="2400" dirty="0">
                <a:latin typeface="+mn-lt"/>
              </a:rPr>
              <a:t>(примерный перечень)</a:t>
            </a:r>
            <a:br>
              <a:rPr lang="ru-RU" sz="2800" dirty="0">
                <a:latin typeface="+mn-lt"/>
              </a:rPr>
            </a:br>
            <a:endParaRPr lang="ru-RU" sz="2800" dirty="0">
              <a:latin typeface="+mn-lt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4968EFC-A71F-48C2-9FB4-80E6A6E04A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0767624"/>
              </p:ext>
            </p:extLst>
          </p:nvPr>
        </p:nvGraphicFramePr>
        <p:xfrm>
          <a:off x="214685" y="1184598"/>
          <a:ext cx="5343276" cy="5522170"/>
        </p:xfrm>
        <a:graphic>
          <a:graphicData uri="http://schemas.openxmlformats.org/drawingml/2006/table">
            <a:tbl>
              <a:tblPr firstRow="1" firstCol="1" bandRow="1"/>
              <a:tblGrid>
                <a:gridCol w="250934">
                  <a:extLst>
                    <a:ext uri="{9D8B030D-6E8A-4147-A177-3AD203B41FA5}">
                      <a16:colId xmlns:a16="http://schemas.microsoft.com/office/drawing/2014/main" val="2486732189"/>
                    </a:ext>
                  </a:extLst>
                </a:gridCol>
                <a:gridCol w="2143212">
                  <a:extLst>
                    <a:ext uri="{9D8B030D-6E8A-4147-A177-3AD203B41FA5}">
                      <a16:colId xmlns:a16="http://schemas.microsoft.com/office/drawing/2014/main" val="1141388910"/>
                    </a:ext>
                  </a:extLst>
                </a:gridCol>
                <a:gridCol w="1269035">
                  <a:extLst>
                    <a:ext uri="{9D8B030D-6E8A-4147-A177-3AD203B41FA5}">
                      <a16:colId xmlns:a16="http://schemas.microsoft.com/office/drawing/2014/main" val="1359775996"/>
                    </a:ext>
                  </a:extLst>
                </a:gridCol>
                <a:gridCol w="1680095">
                  <a:extLst>
                    <a:ext uri="{9D8B030D-6E8A-4147-A177-3AD203B41FA5}">
                      <a16:colId xmlns:a16="http://schemas.microsoft.com/office/drawing/2014/main" val="2386818684"/>
                    </a:ext>
                  </a:extLst>
                </a:gridCol>
              </a:tblGrid>
              <a:tr h="4415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Условное обозначение, наименование, назначение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Тип, марка, ГОСТ, разработчик, номер чертежа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Основная техническая характеристика, параметр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0432698"/>
                  </a:ext>
                </a:extLst>
              </a:tr>
              <a:tr h="152404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Грузозахватные приспособления</a:t>
                      </a: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5557124"/>
                  </a:ext>
                </a:extLst>
              </a:tr>
              <a:tr h="1427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Строп текстильный петлевой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ГОСТ Р 58753-2019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5,0 т (125мм) (4,0м)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4829538"/>
                  </a:ext>
                </a:extLst>
              </a:tr>
              <a:tr h="1427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Строп цепной  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ГОСТ 22956-83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4,3т/2000мм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6278498"/>
                  </a:ext>
                </a:extLst>
              </a:tr>
              <a:tr h="1427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Строп текстильный петлевой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ГОСТ Р 58753-2019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2,0т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8612347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Монтажная оснастка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2802815"/>
                  </a:ext>
                </a:extLst>
              </a:tr>
              <a:tr h="1427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Подкос одноуровневый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МДС 12-41.2008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Длина 3 м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3750060"/>
                  </a:ext>
                </a:extLst>
              </a:tr>
              <a:tr h="4950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Деревянные подкладки для обеспечения проектного зазора между парапетом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Толщина, позволяющая обеспечить зазор согласно проекту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909322"/>
                  </a:ext>
                </a:extLst>
              </a:tr>
              <a:tr h="1427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Подкос одноуровневый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МДС 12-41.2008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Длина 4 м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9107319"/>
                  </a:ext>
                </a:extLst>
              </a:tr>
              <a:tr h="406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4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Пластиковые или деревянные маяки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 расчёта 2-3 шт. на стену, 4 на пустотную плиту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2899963"/>
                  </a:ext>
                </a:extLst>
              </a:tr>
              <a:tr h="128577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Тара, контейнеры, лари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7657423"/>
                  </a:ext>
                </a:extLst>
              </a:tr>
              <a:tr h="1427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Ящик для раствора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Ёмкость 0,3 м3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7982726"/>
                  </a:ext>
                </a:extLst>
              </a:tr>
              <a:tr h="1427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Ларь для хранения инструментов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01944"/>
                  </a:ext>
                </a:extLst>
              </a:tr>
              <a:tr h="1427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Контейнер для хранения оснастки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инвентарный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6х2,44 м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0683522"/>
                  </a:ext>
                </a:extLst>
              </a:tr>
              <a:tr h="2921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4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Контейнер для общестроительных материалов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инвентарный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Площадь 6х2,44 м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3012429"/>
                  </a:ext>
                </a:extLst>
              </a:tr>
              <a:tr h="1427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5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Контейнер для хранения подкосов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инвентарный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Площадь 6х2,44 м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6794002"/>
                  </a:ext>
                </a:extLst>
              </a:tr>
              <a:tr h="166588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Инвентарь для производства работ</a:t>
                      </a:r>
                      <a:r>
                        <a:rPr lang="ru-RU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5984869"/>
                  </a:ext>
                </a:extLst>
              </a:tr>
              <a:tr h="176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Компрессор для очистки швов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3616307"/>
                  </a:ext>
                </a:extLst>
              </a:tr>
              <a:tr h="1427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Помост  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185 х 50 х 180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94647"/>
                  </a:ext>
                </a:extLst>
              </a:tr>
              <a:tr h="1427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Электросварка электродами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ГОСТ 5264-80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Электроды 3-4 мм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4843651"/>
                  </a:ext>
                </a:extLst>
              </a:tr>
              <a:tr h="1427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4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Рама проходная  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0949520"/>
                  </a:ext>
                </a:extLst>
              </a:tr>
              <a:tr h="1427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5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Рама с лестницей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7784192"/>
                  </a:ext>
                </a:extLst>
              </a:tr>
              <a:tr h="1634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6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Лестница приставная  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ступеней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6274413"/>
                  </a:ext>
                </a:extLst>
              </a:tr>
              <a:tr h="1427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7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Лестница-стремянка алюм.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ступеней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1792458"/>
                  </a:ext>
                </a:extLst>
              </a:tr>
              <a:tr h="139070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Контрольно-измерительные приборы и приспособления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4871921"/>
                  </a:ext>
                </a:extLst>
              </a:tr>
              <a:tr h="1427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Уровень строительный или лазерный уровень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ГОСТ Р 58514-2019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Длина не менее 2 м Точность измерения 0,1 мм/м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079003"/>
                  </a:ext>
                </a:extLst>
              </a:tr>
              <a:tr h="1427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Рейка-отвес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ГОСТ 26433.1-89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75077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Чертилка-маркер для нанесения рисок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9380631"/>
                  </a:ext>
                </a:extLst>
              </a:tr>
              <a:tr h="1427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Рулетка металлическая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ГОСТ 7502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Длина 10 м, 5 м и 8 м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4559125"/>
                  </a:ext>
                </a:extLst>
              </a:tr>
              <a:tr h="1427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Линейка металлическая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ГОСТ 427</a:t>
                      </a: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235" marR="532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364725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6CDD423B-BDD4-45B8-A944-DFECD0D7CA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397344"/>
              </p:ext>
            </p:extLst>
          </p:nvPr>
        </p:nvGraphicFramePr>
        <p:xfrm>
          <a:off x="5963478" y="1184598"/>
          <a:ext cx="5816552" cy="3944519"/>
        </p:xfrm>
        <a:graphic>
          <a:graphicData uri="http://schemas.openxmlformats.org/drawingml/2006/table">
            <a:tbl>
              <a:tblPr firstRow="1" firstCol="1" bandRow="1"/>
              <a:tblGrid>
                <a:gridCol w="247346">
                  <a:extLst>
                    <a:ext uri="{9D8B030D-6E8A-4147-A177-3AD203B41FA5}">
                      <a16:colId xmlns:a16="http://schemas.microsoft.com/office/drawing/2014/main" val="44798898"/>
                    </a:ext>
                  </a:extLst>
                </a:gridCol>
                <a:gridCol w="2731580">
                  <a:extLst>
                    <a:ext uri="{9D8B030D-6E8A-4147-A177-3AD203B41FA5}">
                      <a16:colId xmlns:a16="http://schemas.microsoft.com/office/drawing/2014/main" val="2074126674"/>
                    </a:ext>
                  </a:extLst>
                </a:gridCol>
                <a:gridCol w="1632831">
                  <a:extLst>
                    <a:ext uri="{9D8B030D-6E8A-4147-A177-3AD203B41FA5}">
                      <a16:colId xmlns:a16="http://schemas.microsoft.com/office/drawing/2014/main" val="1171773793"/>
                    </a:ext>
                  </a:extLst>
                </a:gridCol>
                <a:gridCol w="1204795">
                  <a:extLst>
                    <a:ext uri="{9D8B030D-6E8A-4147-A177-3AD203B41FA5}">
                      <a16:colId xmlns:a16="http://schemas.microsoft.com/office/drawing/2014/main" val="671881607"/>
                    </a:ext>
                  </a:extLst>
                </a:gridCol>
              </a:tblGrid>
              <a:tr h="206734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Контрольно-измерительные приборы и приспособления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8912608"/>
                  </a:ext>
                </a:extLst>
              </a:tr>
              <a:tr h="1561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6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Угольник алюминиевый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ГОСТ 3749-77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450 мм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3502826"/>
                  </a:ext>
                </a:extLst>
              </a:tr>
              <a:tr h="1561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7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Угольник алюминиевый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ГОСТ 3749-77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 мм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8823579"/>
                  </a:ext>
                </a:extLst>
              </a:tr>
              <a:tr h="133009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Инструменты</a:t>
                      </a:r>
                    </a:p>
                  </a:txBody>
                  <a:tcPr marL="61350" marR="61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50" marR="61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3070684"/>
                  </a:ext>
                </a:extLst>
              </a:tr>
              <a:tr h="1561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Лом стальной строительный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ЛМ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0803038"/>
                  </a:ext>
                </a:extLst>
              </a:tr>
              <a:tr h="1626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Лопата подборочная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ЛП    ГОСТ 19596-87*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3311048"/>
                  </a:ext>
                </a:extLst>
              </a:tr>
              <a:tr h="1431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Лопата растворная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ЛР      ГОСТ 19596-87*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961679"/>
                  </a:ext>
                </a:extLst>
              </a:tr>
              <a:tr h="1351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4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Кельма для раскладки и разравнивания раствора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9876578"/>
                  </a:ext>
                </a:extLst>
              </a:tr>
              <a:tr h="1510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5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Щетка из стальной проволоки для зачистки сварных швов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4784858"/>
                  </a:ext>
                </a:extLst>
              </a:tr>
              <a:tr h="2703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6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Зубило слесарное для очистки закладных деталей от бетона и сварных швов от шлака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5098784"/>
                  </a:ext>
                </a:extLst>
              </a:tr>
              <a:tr h="1561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7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Молоток слесарный для очистки мест сварки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 гр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3547177"/>
                  </a:ext>
                </a:extLst>
              </a:tr>
              <a:tr h="1561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8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Мастерок сердце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5973703"/>
                  </a:ext>
                </a:extLst>
              </a:tr>
              <a:tr h="1561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9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Дрель-шуруповерт  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аккумуляторный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2963874"/>
                  </a:ext>
                </a:extLst>
              </a:tr>
              <a:tr h="1561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10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Перфоратор  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3581267"/>
                  </a:ext>
                </a:extLst>
              </a:tr>
              <a:tr h="1561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11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Перфоратор  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Аккумуляторный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5026545"/>
                  </a:ext>
                </a:extLst>
              </a:tr>
              <a:tr h="1561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latin typeface="+mn-lt"/>
                        </a:rPr>
                        <a:t>Ручной аппарат горячего воздуха для очистки швов от наледи 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9435233"/>
                  </a:ext>
                </a:extLst>
              </a:tr>
              <a:tr h="1561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Комплект слесарного оборудования для обслуживания растворного узла, щётка, мастерок, шпатель 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9105840"/>
                  </a:ext>
                </a:extLst>
              </a:tr>
              <a:tr h="195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Болторез или болгарка 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6152950"/>
                  </a:ext>
                </a:extLst>
              </a:tr>
              <a:tr h="1561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УШМ Углошлифовальная машина 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3555549"/>
                  </a:ext>
                </a:extLst>
              </a:tr>
              <a:tr h="1561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Сварочный инвертор (220А) более 250А 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1308466"/>
                  </a:ext>
                </a:extLst>
              </a:tr>
              <a:tr h="156132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Средства связи 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8385290"/>
                  </a:ext>
                </a:extLst>
              </a:tr>
              <a:tr h="1561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Радиостанция</a:t>
                      </a: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0865947"/>
                  </a:ext>
                </a:extLst>
              </a:tr>
              <a:tr h="1561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350" marR="61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6863464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0AC4429-362D-4EDB-9225-8EBA6F5E9CC2}"/>
              </a:ext>
            </a:extLst>
          </p:cNvPr>
          <p:cNvSpPr/>
          <p:nvPr/>
        </p:nvSpPr>
        <p:spPr>
          <a:xfrm>
            <a:off x="5795924" y="550643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Arial Unicode MS" panose="020B0604020202020204" pitchFamily="34" charset="-128"/>
              </a:rPr>
              <a:t>Примечание: </a:t>
            </a:r>
          </a:p>
          <a:p>
            <a:endParaRPr lang="ru-RU" sz="1200" b="1" dirty="0">
              <a:solidFill>
                <a:srgbClr val="000000"/>
              </a:solidFill>
              <a:latin typeface="Arial Unicode MS" panose="020B0604020202020204" pitchFamily="34" charset="-128"/>
            </a:endParaRPr>
          </a:p>
          <a:p>
            <a:r>
              <a:rPr lang="ru-RU" sz="1200" dirty="0">
                <a:solidFill>
                  <a:srgbClr val="000000"/>
                </a:solidFill>
                <a:latin typeface="Arial Unicode MS" panose="020B0604020202020204" pitchFamily="34" charset="-128"/>
              </a:rPr>
              <a:t>при отсутствии средств, указанных в таблице, могут быть использованы аналогичные монтажная оснастка, грузозахватные приспособления и инвентарь, технические характеристики которых соответствуют средствам, указанным в таблице.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2463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FE305B-885C-4363-8916-E13CFCB3E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47" y="68310"/>
            <a:ext cx="11613678" cy="932127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 2. Подготовительные работы</a:t>
            </a:r>
            <a:endParaRPr lang="ru-RU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64F287-C719-49DB-9708-5321939D8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928" y="1566407"/>
            <a:ext cx="11823589" cy="5927697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>
                <a:solidFill>
                  <a:schemeClr val="accent2"/>
                </a:solidFill>
              </a:rPr>
              <a:t>Геодезическая разметка:</a:t>
            </a:r>
          </a:p>
          <a:p>
            <a:r>
              <a:rPr lang="ru-RU" dirty="0"/>
              <a:t>Перед началом монтажных работ уже </a:t>
            </a:r>
            <a:r>
              <a:rPr lang="ru-RU" b="1" dirty="0"/>
              <a:t>залита фундаментная плита</a:t>
            </a:r>
            <a:r>
              <a:rPr lang="ru-RU" dirty="0"/>
              <a:t>.</a:t>
            </a:r>
          </a:p>
          <a:p>
            <a:r>
              <a:rPr lang="en-US" b="1" dirty="0"/>
              <a:t> </a:t>
            </a:r>
            <a:r>
              <a:rPr lang="ru-RU" b="1" dirty="0"/>
              <a:t>На плите произведена геодезическая разметка.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5F73D8-CA39-4DAD-95F3-39D8FB590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47" y="3502539"/>
            <a:ext cx="2315361" cy="2482630"/>
          </a:xfrm>
          <a:prstGeom prst="rect">
            <a:avLst/>
          </a:prstGeom>
          <a:ln w="5715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6E53C0-D93C-4DA9-A9DF-84EFCD9E6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158" y="3521865"/>
            <a:ext cx="2631508" cy="24741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422B4F-EF9C-4921-9D30-EFE75711E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216" y="3513377"/>
            <a:ext cx="2794933" cy="24455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06837B-7603-41C3-A288-61823AEC1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0699" y="3502539"/>
            <a:ext cx="2439226" cy="245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94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AC2E7C-42B6-45FF-BDCF-61B0CE7E7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75" y="113289"/>
            <a:ext cx="11889874" cy="920381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2"/>
                </a:solidFill>
                <a:latin typeface="+mn-lt"/>
              </a:rPr>
              <a:t>Установка высотных маяков: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7541DB4-E0AB-45DD-8F7F-337FF8461F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7258" y="1137310"/>
            <a:ext cx="3057525" cy="1971675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69E493DD-046C-4CDC-9EAE-C6A820C722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95855" y="1137310"/>
            <a:ext cx="6757946" cy="5442152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Проверить наличие рисок геодезической разбивки и высотных отметок.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Маяки установить по нивелиру в соответствии с отметками монтажного горизонта. 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 Маяки должны быть выполнены из материала, прочность которого </a:t>
            </a:r>
            <a:r>
              <a:rPr lang="ru-RU" b="1" dirty="0"/>
              <a:t>не превышает прочности монтажного раствора</a:t>
            </a:r>
            <a:r>
              <a:rPr lang="ru-RU" dirty="0"/>
              <a:t> (ц/п раствор, ламинированная фанера, пластик, строительный гипс и пр.).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b="1" dirty="0"/>
              <a:t>Запрещается</a:t>
            </a:r>
            <a:r>
              <a:rPr lang="ru-RU" dirty="0"/>
              <a:t> применять в качестве маяков </a:t>
            </a:r>
            <a:r>
              <a:rPr lang="ru-RU" b="1" dirty="0"/>
              <a:t>металлические пластины</a:t>
            </a:r>
            <a:r>
              <a:rPr lang="ru-RU" dirty="0"/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DB576B-0830-45A5-BF90-BD6A3C44E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58" y="3428999"/>
            <a:ext cx="3150463" cy="315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79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514F2-A787-41F4-9B0A-8219314BE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75" y="55659"/>
            <a:ext cx="11895151" cy="962108"/>
          </a:xfrm>
        </p:spPr>
        <p:txBody>
          <a:bodyPr/>
          <a:lstStyle/>
          <a:p>
            <a:r>
              <a:rPr lang="ru-RU" b="1" dirty="0">
                <a:solidFill>
                  <a:srgbClr val="ED7D31"/>
                </a:solidFill>
                <a:latin typeface="Calibri" panose="020F0502020204030204"/>
              </a:rPr>
              <a:t> </a:t>
            </a:r>
            <a:r>
              <a:rPr lang="ru-RU" sz="4000" b="1" dirty="0">
                <a:solidFill>
                  <a:schemeClr val="accent2"/>
                </a:solidFill>
                <a:latin typeface="Calibri" panose="020F0502020204030204"/>
              </a:rPr>
              <a:t>Устройство горизонтальной гидроизоляции:</a:t>
            </a:r>
            <a:endParaRPr lang="ru-RU" sz="4000" dirty="0">
              <a:solidFill>
                <a:schemeClr val="accent2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FEE80-9187-4A77-B017-D9DC80F858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9441" y="1171852"/>
            <a:ext cx="8018738" cy="1899822"/>
          </a:xfrm>
        </p:spPr>
        <p:txBody>
          <a:bodyPr>
            <a:normAutofit fontScale="25000" lnSpcReduction="20000"/>
          </a:bodyPr>
          <a:lstStyle/>
          <a:p>
            <a:pPr marL="0" lvl="0" indent="0">
              <a:buNone/>
            </a:pPr>
            <a:r>
              <a:rPr lang="ru-RU" sz="8600" b="1" dirty="0">
                <a:solidFill>
                  <a:prstClr val="black"/>
                </a:solidFill>
              </a:rPr>
              <a:t>из рулонных материалов </a:t>
            </a:r>
            <a:r>
              <a:rPr lang="ru-RU" sz="8600" dirty="0">
                <a:solidFill>
                  <a:prstClr val="black"/>
                </a:solidFill>
              </a:rPr>
              <a:t>(технониколь)</a:t>
            </a:r>
            <a:r>
              <a:rPr lang="ru-RU" sz="8600" b="1" dirty="0">
                <a:solidFill>
                  <a:prstClr val="black"/>
                </a:solidFill>
              </a:rPr>
              <a:t>:</a:t>
            </a:r>
            <a:r>
              <a:rPr lang="ru-RU" sz="3600" b="1" dirty="0">
                <a:solidFill>
                  <a:prstClr val="black"/>
                </a:solidFill>
              </a:rPr>
              <a:t> </a:t>
            </a:r>
            <a:r>
              <a:rPr lang="ru-RU" b="1" dirty="0">
                <a:solidFill>
                  <a:prstClr val="black"/>
                </a:solidFill>
              </a:rPr>
              <a:t> </a:t>
            </a:r>
          </a:p>
          <a:p>
            <a:pPr marL="0" lvl="0" indent="0">
              <a:buNone/>
            </a:pPr>
            <a:r>
              <a:rPr lang="ru-RU" b="1" dirty="0">
                <a:solidFill>
                  <a:prstClr val="black"/>
                </a:solidFill>
              </a:rPr>
              <a:t>  </a:t>
            </a:r>
            <a:r>
              <a:rPr lang="ru-RU" sz="4200" b="1" dirty="0">
                <a:solidFill>
                  <a:prstClr val="black"/>
                </a:solidFill>
              </a:rPr>
              <a:t> </a:t>
            </a:r>
            <a:r>
              <a:rPr lang="ru-RU" sz="8000" b="1" dirty="0">
                <a:solidFill>
                  <a:prstClr val="black"/>
                </a:solidFill>
              </a:rPr>
              <a:t>Затем </a:t>
            </a:r>
            <a:r>
              <a:rPr lang="ru-RU" sz="8000" dirty="0">
                <a:solidFill>
                  <a:prstClr val="black"/>
                </a:solidFill>
              </a:rPr>
              <a:t>монтажники очищают </a:t>
            </a:r>
            <a:r>
              <a:rPr lang="ru-RU" sz="8000" b="1" dirty="0">
                <a:solidFill>
                  <a:prstClr val="black"/>
                </a:solidFill>
              </a:rPr>
              <a:t>место установки </a:t>
            </a:r>
            <a:r>
              <a:rPr lang="ru-RU" sz="8000" dirty="0">
                <a:solidFill>
                  <a:prstClr val="black"/>
                </a:solidFill>
              </a:rPr>
              <a:t>панели </a:t>
            </a:r>
            <a:r>
              <a:rPr lang="ru-RU" sz="8000" b="1" dirty="0">
                <a:solidFill>
                  <a:prstClr val="black"/>
                </a:solidFill>
              </a:rPr>
              <a:t>от загрязнений, наплывов раствора, снега, наледи пр</a:t>
            </a:r>
            <a:r>
              <a:rPr lang="ru-RU" sz="8000" dirty="0">
                <a:solidFill>
                  <a:prstClr val="black"/>
                </a:solidFill>
              </a:rPr>
              <a:t>. </a:t>
            </a:r>
          </a:p>
          <a:p>
            <a:pPr marL="0" lvl="0" indent="0">
              <a:buNone/>
            </a:pPr>
            <a:r>
              <a:rPr lang="ru-RU" sz="8000" dirty="0">
                <a:solidFill>
                  <a:prstClr val="black"/>
                </a:solidFill>
              </a:rPr>
              <a:t>Нарезается рулонный гидроизоляционный материал шириной, равной ширине </a:t>
            </a:r>
            <a:r>
              <a:rPr lang="ru-RU" sz="8000" b="1" dirty="0">
                <a:solidFill>
                  <a:prstClr val="black"/>
                </a:solidFill>
              </a:rPr>
              <a:t>опорной части НС</a:t>
            </a:r>
            <a:r>
              <a:rPr lang="en-US" sz="8000" dirty="0">
                <a:solidFill>
                  <a:prstClr val="black"/>
                </a:solidFill>
              </a:rPr>
              <a:t> </a:t>
            </a:r>
            <a:r>
              <a:rPr lang="ru-RU" sz="8000" dirty="0">
                <a:solidFill>
                  <a:prstClr val="black"/>
                </a:solidFill>
              </a:rPr>
              <a:t>и укладывается на фундаментную плиту по периметру.</a:t>
            </a:r>
          </a:p>
          <a:p>
            <a:endParaRPr lang="en-US" b="1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b="1" dirty="0">
                <a:solidFill>
                  <a:prstClr val="black"/>
                </a:solidFill>
              </a:rPr>
              <a:t>                          </a:t>
            </a:r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AFACF5A-E01B-49AF-8C3A-AEE9E73D3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74" y="864888"/>
            <a:ext cx="2757432" cy="3089082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466BD493-B901-4867-A04A-E4FCBDC5E5B8}"/>
              </a:ext>
            </a:extLst>
          </p:cNvPr>
          <p:cNvSpPr/>
          <p:nvPr/>
        </p:nvSpPr>
        <p:spPr>
          <a:xfrm>
            <a:off x="264560" y="2956264"/>
            <a:ext cx="836271" cy="40837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ECA8A6F-9AE0-4E52-B772-987817347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89" y="4253158"/>
            <a:ext cx="2371689" cy="2290529"/>
          </a:xfrm>
          <a:prstGeom prst="rect">
            <a:avLst/>
          </a:prstGeom>
          <a:ln w="5715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71DC622-A60B-47AE-A7EB-0000D9E0D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1469" y="4253265"/>
            <a:ext cx="2263581" cy="229042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C8DC60C-F2CE-4CD4-B845-055D8220E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3384" y="4226738"/>
            <a:ext cx="2326367" cy="231694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FE5C315-7220-4190-8B66-B03A453561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8085" y="4253158"/>
            <a:ext cx="2073061" cy="231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80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377D50-4900-4E8A-AD97-78075C91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67" y="143124"/>
            <a:ext cx="11919005" cy="564542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2"/>
                </a:solidFill>
                <a:latin typeface="Calibri" panose="020F0502020204030204"/>
              </a:rPr>
              <a:t>Приготовление раствора для растворной постели</a:t>
            </a:r>
            <a:endParaRPr lang="ru-RU" sz="4000" dirty="0">
              <a:solidFill>
                <a:schemeClr val="accent2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9A3067-31FA-4660-940B-341A33FEA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367" y="954159"/>
            <a:ext cx="11974664" cy="23615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Ц/п раствор для растворной постели приготавливается из </a:t>
            </a:r>
            <a:r>
              <a:rPr lang="ru-RU" b="1" dirty="0"/>
              <a:t>сухой смеси </a:t>
            </a:r>
            <a:r>
              <a:rPr lang="ru-RU" dirty="0"/>
              <a:t>марки, указанной в проектной документации. </a:t>
            </a:r>
          </a:p>
          <a:p>
            <a:pPr marL="0" indent="0">
              <a:buNone/>
            </a:pPr>
            <a:r>
              <a:rPr lang="ru-RU" dirty="0"/>
              <a:t>При приготовлении ц/п раствора </a:t>
            </a:r>
            <a:r>
              <a:rPr lang="ru-RU" b="1" dirty="0"/>
              <a:t>в зимнее время </a:t>
            </a:r>
            <a:r>
              <a:rPr lang="ru-RU" dirty="0"/>
              <a:t>обязательно используются </a:t>
            </a:r>
            <a:r>
              <a:rPr lang="ru-RU" b="1" dirty="0"/>
              <a:t>противоморозные добавки.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</a:rPr>
              <a:t>Также, ц/п раствором производится </a:t>
            </a:r>
            <a:r>
              <a:rPr lang="ru-RU" b="1" dirty="0">
                <a:solidFill>
                  <a:srgbClr val="000000"/>
                </a:solidFill>
              </a:rPr>
              <a:t>зачеканка</a:t>
            </a:r>
            <a:r>
              <a:rPr lang="ru-RU" dirty="0">
                <a:solidFill>
                  <a:srgbClr val="000000"/>
                </a:solidFill>
              </a:rPr>
              <a:t> (оштукатуривание) </a:t>
            </a:r>
            <a:r>
              <a:rPr lang="ru-RU" b="1" dirty="0">
                <a:solidFill>
                  <a:srgbClr val="000000"/>
                </a:solidFill>
              </a:rPr>
              <a:t>стыков</a:t>
            </a:r>
            <a:r>
              <a:rPr lang="ru-RU" dirty="0">
                <a:solidFill>
                  <a:srgbClr val="000000"/>
                </a:solidFill>
              </a:rPr>
              <a:t>, ниш для закладных деталей, стыков между стеновыми панелями.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7D2ACB3-D516-472C-B3B8-2B6B4F2877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03626" y="3658758"/>
            <a:ext cx="2989430" cy="29527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09AB4A-0ACD-467B-B36A-BE9951980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577" y="3658758"/>
            <a:ext cx="2960795" cy="29527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EB7E98-A2E9-42CD-94CD-6742546F6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628" y="3658758"/>
            <a:ext cx="4632974" cy="2952749"/>
          </a:xfrm>
          <a:prstGeom prst="rect">
            <a:avLst/>
          </a:prstGeom>
          <a:ln w="5715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54458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Берлин</Template>
  <TotalTime>7750</TotalTime>
  <Words>2925</Words>
  <Application>Microsoft Office PowerPoint</Application>
  <PresentationFormat>Широкоэкранный</PresentationFormat>
  <Paragraphs>434</Paragraphs>
  <Slides>37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3" baseType="lpstr">
      <vt:lpstr>Arial</vt:lpstr>
      <vt:lpstr>Arial Unicode MS</vt:lpstr>
      <vt:lpstr>Calibri</vt:lpstr>
      <vt:lpstr>Calibri Light</vt:lpstr>
      <vt:lpstr>Times New Roman</vt:lpstr>
      <vt:lpstr>Тема Office</vt:lpstr>
      <vt:lpstr>Монтаж домокомплектов </vt:lpstr>
      <vt:lpstr>Конструктивно – планировочное решение</vt:lpstr>
      <vt:lpstr>Состав домокомплекта для индивидуального жилищного строительства от ДСК «Приморье»</vt:lpstr>
      <vt:lpstr>Технологическая последовательность выполнения монтажных работ:</vt:lpstr>
      <vt:lpstr>1. Подготовка всех необходимых инструментов, устройств, приспособлений, оборудования, материалов  (примерный перечень) </vt:lpstr>
      <vt:lpstr> 2. Подготовительные работы</vt:lpstr>
      <vt:lpstr>Установка высотных маяков:</vt:lpstr>
      <vt:lpstr> Устройство горизонтальной гидроизоляции:</vt:lpstr>
      <vt:lpstr>Приготовление раствора для растворной постели</vt:lpstr>
      <vt:lpstr>Устройство растворной постели</vt:lpstr>
      <vt:lpstr>Узел опирания наружной стеновой НС панели на фундаментную плиту</vt:lpstr>
      <vt:lpstr>3. Монтаж наружных стен (НС)</vt:lpstr>
      <vt:lpstr>Монтаж наружных стен (продолжение)</vt:lpstr>
      <vt:lpstr>Узел устройства рулонной теплоизоляции</vt:lpstr>
      <vt:lpstr>Временное крепление с использованием подкосов </vt:lpstr>
      <vt:lpstr>Крепление подкосов (продолжение)</vt:lpstr>
      <vt:lpstr>4. Фиксация НС между собой методом сварки закладных деталей </vt:lpstr>
      <vt:lpstr>Примеры типового выполнения стыков НС</vt:lpstr>
      <vt:lpstr>Примеры типового выполнения стыков НС</vt:lpstr>
      <vt:lpstr>5. Монтаж плит ПГВ на фундаментную плиту</vt:lpstr>
      <vt:lpstr>Примеры типового выполнения стыков НС с ПГВ</vt:lpstr>
      <vt:lpstr>Примеры типового выполнения стыков НС с ПГВ</vt:lpstr>
      <vt:lpstr>Примеры типового выполнения стыков НС с плитами перекрытия и парапетами</vt:lpstr>
      <vt:lpstr>Антикоррозийное покрытие сварных соединений</vt:lpstr>
      <vt:lpstr>7. Монтаж плит перекрытия</vt:lpstr>
      <vt:lpstr>Монтаж плит перекрытия (продолжение)</vt:lpstr>
      <vt:lpstr>Примеры типового выполнения стыков НС с ПП</vt:lpstr>
      <vt:lpstr>8. Монтаж плит парапета</vt:lpstr>
      <vt:lpstr>Узел опирания панели парапета </vt:lpstr>
      <vt:lpstr>9. Заделка межпанельных швов</vt:lpstr>
      <vt:lpstr>Ошибки монтажа: узел фундаментная плита –наружная стена</vt:lpstr>
      <vt:lpstr>Ошибки монтажа (продолжение)</vt:lpstr>
      <vt:lpstr>Ошибки монтажа (продолжение)</vt:lpstr>
      <vt:lpstr>Приложение 3. Инструкция по установке подкосов для временного крепления стеновых панелей с использованием анкерных болтов. </vt:lpstr>
      <vt:lpstr>Установка подкосов (продолжение)</vt:lpstr>
      <vt:lpstr>Установка подкосов (продолжение)</vt:lpstr>
      <vt:lpstr>Приложение 4. Браковка анкер-шурупов.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Блеч Светлана Георгиевна</dc:creator>
  <cp:lastModifiedBy>Мельникова Александра Юрьевна</cp:lastModifiedBy>
  <cp:revision>256</cp:revision>
  <dcterms:created xsi:type="dcterms:W3CDTF">2023-12-05T04:16:32Z</dcterms:created>
  <dcterms:modified xsi:type="dcterms:W3CDTF">2024-02-02T05:20:18Z</dcterms:modified>
</cp:coreProperties>
</file>